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72" r:id="rId4"/>
    <p:sldId id="273" r:id="rId5"/>
    <p:sldId id="274" r:id="rId6"/>
    <p:sldId id="275" r:id="rId7"/>
    <p:sldId id="276" r:id="rId8"/>
    <p:sldId id="277" r:id="rId9"/>
    <p:sldId id="278" r:id="rId10"/>
    <p:sldId id="270" r:id="rId11"/>
  </p:sldIdLst>
  <p:sldSz cx="9144000" cy="6858000" type="screen4x3"/>
  <p:notesSz cx="6797675" cy="99282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688DEB6C-40F4-453C-871B-A0873483823F}" type="datetimeFigureOut">
              <a:rPr lang="es-ES" smtClean="0"/>
              <a:t>02/06/2017</a:t>
            </a:fld>
            <a:endParaRPr lang="es-ES"/>
          </a:p>
        </p:txBody>
      </p:sp>
      <p:sp>
        <p:nvSpPr>
          <p:cNvPr id="4" name="3 Marcador de pie de página"/>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26EA42E1-EB34-4AB1-9F99-1012005D91CD}" type="slidenum">
              <a:rPr lang="es-ES" smtClean="0"/>
              <a:t>‹Nº›</a:t>
            </a:fld>
            <a:endParaRPr lang="es-ES"/>
          </a:p>
        </p:txBody>
      </p:sp>
    </p:spTree>
    <p:extLst>
      <p:ext uri="{BB962C8B-B14F-4D97-AF65-F5344CB8AC3E}">
        <p14:creationId xmlns:p14="http://schemas.microsoft.com/office/powerpoint/2010/main" val="24131964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02/06/2017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02/06/2017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02/06/2017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02/06/2017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02/06/2017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02/06/2017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02/06/2017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02/06/2017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02/06/2017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02/06/2017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02/06/2017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02/06/2017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becera pptx_ FundONCE-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90488"/>
            <a:ext cx="9180512" cy="7040563"/>
          </a:xfrm>
          <a:prstGeom prst="rect">
            <a:avLst/>
          </a:prstGeom>
          <a:ln>
            <a:noFill/>
          </a:ln>
          <a:effectLst>
            <a:softEdge rad="112500"/>
          </a:effectLst>
          <a:extLst/>
        </p:spPr>
        <p:style>
          <a:lnRef idx="1">
            <a:schemeClr val="accent2"/>
          </a:lnRef>
          <a:fillRef idx="3">
            <a:schemeClr val="accent2"/>
          </a:fillRef>
          <a:effectRef idx="2">
            <a:schemeClr val="accent2"/>
          </a:effectRef>
          <a:fontRef idx="minor">
            <a:schemeClr val="lt1"/>
          </a:fontRef>
        </p:style>
      </p:pic>
      <p:sp>
        <p:nvSpPr>
          <p:cNvPr id="3" name="Text Box 5"/>
          <p:cNvSpPr txBox="1">
            <a:spLocks noChangeArrowheads="1"/>
          </p:cNvSpPr>
          <p:nvPr/>
        </p:nvSpPr>
        <p:spPr bwMode="auto">
          <a:xfrm>
            <a:off x="3779912" y="2708920"/>
            <a:ext cx="5112261" cy="2862322"/>
          </a:xfrm>
          <a:prstGeom prst="rect">
            <a:avLst/>
          </a:prstGeom>
          <a:noFill/>
          <a:ln>
            <a:noFill/>
          </a:ln>
          <a:effectLst>
            <a:softEdge rad="12700"/>
          </a:effectLs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50000"/>
              </a:spcBef>
              <a:buNone/>
            </a:pPr>
            <a:r>
              <a:rPr lang="es-ES_tradnl" altLang="es-ES" sz="3000" b="1" dirty="0">
                <a:solidFill>
                  <a:srgbClr val="CC0000"/>
                </a:solidFill>
              </a:rPr>
              <a:t>PROGRAMA DE </a:t>
            </a:r>
            <a:r>
              <a:rPr lang="es-ES_tradnl" altLang="es-ES" sz="3000" b="1" dirty="0" err="1">
                <a:solidFill>
                  <a:srgbClr val="CC0000"/>
                </a:solidFill>
              </a:rPr>
              <a:t>COACHING</a:t>
            </a:r>
            <a:r>
              <a:rPr lang="es-ES_tradnl" altLang="es-ES" sz="3000" b="1" dirty="0">
                <a:solidFill>
                  <a:srgbClr val="CC0000"/>
                </a:solidFill>
              </a:rPr>
              <a:t> PROFESIONAL PARA BÚSQUEDA EFICIENTE DE </a:t>
            </a:r>
            <a:r>
              <a:rPr lang="es-ES_tradnl" altLang="es-ES" sz="3000" b="1" dirty="0" smtClean="0">
                <a:solidFill>
                  <a:srgbClr val="CC0000"/>
                </a:solidFill>
              </a:rPr>
              <a:t>EMPLEO</a:t>
            </a:r>
          </a:p>
          <a:p>
            <a:pPr algn="r" eaLnBrk="1" hangingPunct="1">
              <a:spcBef>
                <a:spcPct val="50000"/>
              </a:spcBef>
              <a:buNone/>
            </a:pPr>
            <a:endParaRPr lang="es-ES_tradnl" altLang="es-ES" sz="2000" b="1" dirty="0" smtClean="0">
              <a:solidFill>
                <a:srgbClr val="CC0000"/>
              </a:solidFill>
            </a:endParaRPr>
          </a:p>
          <a:p>
            <a:pPr algn="r" eaLnBrk="1" hangingPunct="1">
              <a:spcBef>
                <a:spcPct val="50000"/>
              </a:spcBef>
              <a:buNone/>
            </a:pPr>
            <a:r>
              <a:rPr lang="es-ES_tradnl" altLang="es-ES" sz="2000" b="1" dirty="0" smtClean="0">
                <a:solidFill>
                  <a:srgbClr val="CC0000"/>
                </a:solidFill>
              </a:rPr>
              <a:t>Programa Nacional de Garantía Juvenil</a:t>
            </a:r>
            <a:endParaRPr lang="es-ES" altLang="es-ES" sz="2000" b="1" dirty="0">
              <a:solidFill>
                <a:srgbClr val="CC0000"/>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6127" y="83421"/>
            <a:ext cx="2592288" cy="1556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7354" y="116632"/>
            <a:ext cx="1298575"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6526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lantilla pptx_ FundONCE-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04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2232025"/>
            <a:ext cx="7294562"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5108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lantilla pptx_ FundONCE-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941"/>
            <a:ext cx="9144000" cy="704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7"/>
          <p:cNvSpPr txBox="1">
            <a:spLocks noChangeArrowheads="1"/>
          </p:cNvSpPr>
          <p:nvPr/>
        </p:nvSpPr>
        <p:spPr bwMode="auto">
          <a:xfrm>
            <a:off x="818300" y="1196752"/>
            <a:ext cx="7129288" cy="5449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lgn="just">
              <a:lnSpc>
                <a:spcPct val="115000"/>
              </a:lnSpc>
              <a:spcAft>
                <a:spcPts val="1000"/>
              </a:spcAft>
              <a:buNone/>
            </a:pPr>
            <a:r>
              <a:rPr lang="es-ES_tradnl" sz="1600" dirty="0" smtClean="0">
                <a:solidFill>
                  <a:schemeClr val="tx1">
                    <a:lumMod val="65000"/>
                    <a:lumOff val="35000"/>
                  </a:schemeClr>
                </a:solidFill>
                <a:latin typeface="+mn-lt"/>
                <a:ea typeface="Calibri"/>
                <a:cs typeface="Times New Roman"/>
              </a:rPr>
              <a:t>El objetivo del Programa de </a:t>
            </a:r>
            <a:r>
              <a:rPr lang="es-ES_tradnl" sz="1600" dirty="0" err="1" smtClean="0">
                <a:solidFill>
                  <a:schemeClr val="tx1">
                    <a:lumMod val="65000"/>
                    <a:lumOff val="35000"/>
                  </a:schemeClr>
                </a:solidFill>
                <a:latin typeface="+mn-lt"/>
                <a:ea typeface="Calibri"/>
                <a:cs typeface="Times New Roman"/>
              </a:rPr>
              <a:t>coaching</a:t>
            </a:r>
            <a:r>
              <a:rPr lang="es-ES_tradnl" sz="1600" dirty="0" smtClean="0">
                <a:solidFill>
                  <a:schemeClr val="tx1">
                    <a:lumMod val="65000"/>
                    <a:lumOff val="35000"/>
                  </a:schemeClr>
                </a:solidFill>
                <a:latin typeface="+mn-lt"/>
                <a:ea typeface="Calibri"/>
                <a:cs typeface="Times New Roman"/>
              </a:rPr>
              <a:t> profesional para búsqueda eficiente de empleo, es  activar hacia el empleo a universitarios que han terminado su ciclo formativo y no han encontrado aún una salida profesional. Se pretende así </a:t>
            </a:r>
            <a:r>
              <a:rPr lang="es-ES" sz="1600" dirty="0" smtClean="0">
                <a:solidFill>
                  <a:schemeClr val="tx1">
                    <a:lumMod val="65000"/>
                    <a:lumOff val="35000"/>
                  </a:schemeClr>
                </a:solidFill>
                <a:latin typeface="+mn-lt"/>
                <a:ea typeface="Calibri"/>
                <a:cs typeface="Times New Roman"/>
              </a:rPr>
              <a:t>mejorar su  </a:t>
            </a:r>
            <a:r>
              <a:rPr lang="es-ES" sz="1600" dirty="0">
                <a:solidFill>
                  <a:schemeClr val="tx1">
                    <a:lumMod val="65000"/>
                    <a:lumOff val="35000"/>
                  </a:schemeClr>
                </a:solidFill>
                <a:latin typeface="+mn-lt"/>
                <a:ea typeface="Calibri"/>
                <a:cs typeface="Times New Roman"/>
              </a:rPr>
              <a:t>empleabilidad </a:t>
            </a:r>
            <a:r>
              <a:rPr lang="es-ES" sz="1600" dirty="0" smtClean="0">
                <a:solidFill>
                  <a:schemeClr val="tx1">
                    <a:lumMod val="65000"/>
                    <a:lumOff val="35000"/>
                  </a:schemeClr>
                </a:solidFill>
                <a:latin typeface="+mn-lt"/>
                <a:ea typeface="Calibri"/>
                <a:cs typeface="Times New Roman"/>
              </a:rPr>
              <a:t>a </a:t>
            </a:r>
            <a:r>
              <a:rPr lang="es-ES" sz="1600" dirty="0">
                <a:solidFill>
                  <a:schemeClr val="tx1">
                    <a:lumMod val="65000"/>
                    <a:lumOff val="35000"/>
                  </a:schemeClr>
                </a:solidFill>
                <a:latin typeface="+mn-lt"/>
                <a:ea typeface="Calibri"/>
                <a:cs typeface="Times New Roman"/>
              </a:rPr>
              <a:t>través de un proceso de formación y entrenamiento personal mediante técnicas de Programación </a:t>
            </a:r>
            <a:r>
              <a:rPr lang="es-ES" sz="1600" dirty="0" err="1">
                <a:solidFill>
                  <a:schemeClr val="tx1">
                    <a:lumMod val="65000"/>
                    <a:lumOff val="35000"/>
                  </a:schemeClr>
                </a:solidFill>
                <a:latin typeface="+mn-lt"/>
                <a:ea typeface="Calibri"/>
                <a:cs typeface="Times New Roman"/>
              </a:rPr>
              <a:t>Neurolinguística</a:t>
            </a:r>
            <a:r>
              <a:rPr lang="es-ES" sz="1600" dirty="0">
                <a:solidFill>
                  <a:schemeClr val="tx1">
                    <a:lumMod val="65000"/>
                    <a:lumOff val="35000"/>
                  </a:schemeClr>
                </a:solidFill>
                <a:latin typeface="+mn-lt"/>
                <a:ea typeface="Calibri"/>
                <a:cs typeface="Times New Roman"/>
              </a:rPr>
              <a:t> y estrategias de </a:t>
            </a:r>
            <a:r>
              <a:rPr lang="es-ES" sz="1600" dirty="0" err="1">
                <a:solidFill>
                  <a:schemeClr val="tx1">
                    <a:lumMod val="65000"/>
                    <a:lumOff val="35000"/>
                  </a:schemeClr>
                </a:solidFill>
                <a:latin typeface="+mn-lt"/>
                <a:ea typeface="Calibri"/>
                <a:cs typeface="Times New Roman"/>
              </a:rPr>
              <a:t>Coaching</a:t>
            </a:r>
            <a:r>
              <a:rPr lang="es-ES" sz="1600" dirty="0">
                <a:solidFill>
                  <a:schemeClr val="tx1">
                    <a:lumMod val="65000"/>
                    <a:lumOff val="35000"/>
                  </a:schemeClr>
                </a:solidFill>
                <a:latin typeface="+mn-lt"/>
                <a:ea typeface="Calibri"/>
                <a:cs typeface="Times New Roman"/>
              </a:rPr>
              <a:t>. Se consigue con ello ampliar su </a:t>
            </a:r>
            <a:r>
              <a:rPr lang="es-ES" sz="1600" dirty="0" smtClean="0">
                <a:solidFill>
                  <a:schemeClr val="tx1">
                    <a:lumMod val="65000"/>
                    <a:lumOff val="35000"/>
                  </a:schemeClr>
                </a:solidFill>
                <a:latin typeface="+mn-lt"/>
                <a:ea typeface="Calibri"/>
                <a:cs typeface="Times New Roman"/>
              </a:rPr>
              <a:t>autoconocimiento</a:t>
            </a:r>
            <a:r>
              <a:rPr lang="es-ES" sz="1600" dirty="0">
                <a:solidFill>
                  <a:schemeClr val="tx1">
                    <a:lumMod val="65000"/>
                    <a:lumOff val="35000"/>
                  </a:schemeClr>
                </a:solidFill>
                <a:latin typeface="+mn-lt"/>
                <a:ea typeface="Calibri"/>
                <a:cs typeface="Times New Roman"/>
              </a:rPr>
              <a:t>, competencias laborales, su potencial y sus técnicas de comunicación en diversos medios como parte del proceso de búsqueda activa de empleo y finalmente mejorar fortalezas en entrevistas profesionales</a:t>
            </a:r>
            <a:r>
              <a:rPr lang="es-ES" sz="1600" dirty="0" smtClean="0">
                <a:solidFill>
                  <a:schemeClr val="tx1">
                    <a:lumMod val="65000"/>
                    <a:lumOff val="35000"/>
                  </a:schemeClr>
                </a:solidFill>
                <a:latin typeface="+mn-lt"/>
                <a:ea typeface="Calibri"/>
                <a:cs typeface="Times New Roman"/>
              </a:rPr>
              <a:t>.</a:t>
            </a:r>
          </a:p>
          <a:p>
            <a:pPr marL="0" indent="0" algn="just">
              <a:lnSpc>
                <a:spcPct val="115000"/>
              </a:lnSpc>
              <a:spcAft>
                <a:spcPts val="1000"/>
              </a:spcAft>
              <a:buNone/>
            </a:pPr>
            <a:endParaRPr lang="es-ES" sz="1600" dirty="0">
              <a:solidFill>
                <a:schemeClr val="tx1">
                  <a:lumMod val="65000"/>
                  <a:lumOff val="35000"/>
                </a:schemeClr>
              </a:solidFill>
              <a:latin typeface="+mn-lt"/>
              <a:ea typeface="Calibri"/>
              <a:cs typeface="Times New Roman"/>
            </a:endParaRPr>
          </a:p>
          <a:p>
            <a:pPr marL="0" lvl="0" indent="0" algn="just" eaLnBrk="1" hangingPunct="1">
              <a:lnSpc>
                <a:spcPct val="115000"/>
              </a:lnSpc>
              <a:spcBef>
                <a:spcPts val="0"/>
              </a:spcBef>
              <a:spcAft>
                <a:spcPts val="1000"/>
              </a:spcAft>
              <a:buNone/>
            </a:pPr>
            <a:r>
              <a:rPr lang="es-ES" altLang="es-ES" sz="1600" dirty="0">
                <a:solidFill>
                  <a:prstClr val="black">
                    <a:lumMod val="65000"/>
                    <a:lumOff val="35000"/>
                  </a:prstClr>
                </a:solidFill>
                <a:latin typeface="Calibri"/>
                <a:cs typeface="Arial" charset="0"/>
              </a:rPr>
              <a:t>A pesar de </a:t>
            </a:r>
            <a:r>
              <a:rPr lang="es-ES" altLang="es-ES" sz="1600" dirty="0" smtClean="0">
                <a:solidFill>
                  <a:prstClr val="black">
                    <a:lumMod val="65000"/>
                    <a:lumOff val="35000"/>
                  </a:prstClr>
                </a:solidFill>
                <a:latin typeface="Calibri"/>
                <a:cs typeface="Arial" charset="0"/>
              </a:rPr>
              <a:t>que sabemos que </a:t>
            </a:r>
            <a:r>
              <a:rPr lang="es-ES" altLang="es-ES" sz="1600" dirty="0">
                <a:solidFill>
                  <a:prstClr val="black">
                    <a:lumMod val="65000"/>
                    <a:lumOff val="35000"/>
                  </a:prstClr>
                </a:solidFill>
                <a:latin typeface="Calibri"/>
                <a:cs typeface="Arial" charset="0"/>
              </a:rPr>
              <a:t>la formación influye en una mayor tasa de empleo, el paro entre las personas con discapacidad con titulación universitaria supera el 20%. </a:t>
            </a:r>
            <a:r>
              <a:rPr lang="es-ES" sz="1600" dirty="0">
                <a:solidFill>
                  <a:prstClr val="black">
                    <a:lumMod val="65000"/>
                    <a:lumOff val="35000"/>
                  </a:prstClr>
                </a:solidFill>
                <a:latin typeface="Calibri"/>
                <a:ea typeface="Calibri"/>
                <a:cs typeface="Times New Roman"/>
              </a:rPr>
              <a:t>Existe además un riesgo de que un paro de larga duración en este colectivo, genere desmotivación hacia el empleo e inactividad en el medio plazo, saliendo así del círculo activo para el empleo.</a:t>
            </a:r>
          </a:p>
          <a:p>
            <a:pPr marL="0" indent="0" algn="just">
              <a:lnSpc>
                <a:spcPct val="115000"/>
              </a:lnSpc>
              <a:spcAft>
                <a:spcPts val="1000"/>
              </a:spcAft>
              <a:buNone/>
            </a:pPr>
            <a:endParaRPr lang="es-ES" sz="1600" dirty="0">
              <a:solidFill>
                <a:schemeClr val="tx1">
                  <a:lumMod val="65000"/>
                  <a:lumOff val="35000"/>
                </a:schemeClr>
              </a:solidFill>
              <a:latin typeface="+mn-lt"/>
              <a:ea typeface="Calibri"/>
              <a:cs typeface="Times New Roman"/>
            </a:endParaRPr>
          </a:p>
          <a:p>
            <a:pPr algn="just" eaLnBrk="1" hangingPunct="1">
              <a:spcBef>
                <a:spcPct val="0"/>
              </a:spcBef>
            </a:pPr>
            <a:endParaRPr lang="es-ES" altLang="es-ES" sz="1400" dirty="0">
              <a:solidFill>
                <a:schemeClr val="bg1"/>
              </a:solidFill>
            </a:endParaRPr>
          </a:p>
        </p:txBody>
      </p:sp>
      <p:sp>
        <p:nvSpPr>
          <p:cNvPr id="5" name="4 Rectángulo"/>
          <p:cNvSpPr/>
          <p:nvPr/>
        </p:nvSpPr>
        <p:spPr>
          <a:xfrm>
            <a:off x="827088" y="188640"/>
            <a:ext cx="6625231" cy="584775"/>
          </a:xfrm>
          <a:prstGeom prst="rect">
            <a:avLst/>
          </a:prstGeom>
        </p:spPr>
        <p:txBody>
          <a:bodyPr wrap="square">
            <a:spAutoFit/>
          </a:bodyPr>
          <a:lstStyle/>
          <a:p>
            <a:pPr lvl="0" algn="ctr">
              <a:defRPr/>
            </a:pPr>
            <a:r>
              <a:rPr lang="es-ES" sz="3200" b="1" dirty="0" smtClean="0">
                <a:solidFill>
                  <a:srgbClr val="CC0000"/>
                </a:solidFill>
              </a:rPr>
              <a:t>OBJETIVO DEL PROGRAMA</a:t>
            </a:r>
            <a:endParaRPr lang="es-ES" sz="3200" b="1" dirty="0">
              <a:solidFill>
                <a:srgbClr val="CC0000"/>
              </a:solidFill>
            </a:endParaRPr>
          </a:p>
        </p:txBody>
      </p:sp>
    </p:spTree>
    <p:extLst>
      <p:ext uri="{BB962C8B-B14F-4D97-AF65-F5344CB8AC3E}">
        <p14:creationId xmlns:p14="http://schemas.microsoft.com/office/powerpoint/2010/main" val="3727917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lantilla pptx_ FundONCE-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941"/>
            <a:ext cx="9144000" cy="704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7"/>
          <p:cNvSpPr txBox="1">
            <a:spLocks noChangeArrowheads="1"/>
          </p:cNvSpPr>
          <p:nvPr/>
        </p:nvSpPr>
        <p:spPr bwMode="auto">
          <a:xfrm>
            <a:off x="818300" y="1196752"/>
            <a:ext cx="7129288" cy="4655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lnSpc>
                <a:spcPct val="115000"/>
              </a:lnSpc>
              <a:spcAft>
                <a:spcPts val="1000"/>
              </a:spcAft>
              <a:buFont typeface="Wingdings" panose="05000000000000000000" pitchFamily="2" charset="2"/>
              <a:buChar char="ü"/>
            </a:pPr>
            <a:r>
              <a:rPr lang="es-ES_tradnl" sz="2000" dirty="0" smtClean="0">
                <a:solidFill>
                  <a:schemeClr val="tx1">
                    <a:lumMod val="65000"/>
                    <a:lumOff val="35000"/>
                  </a:schemeClr>
                </a:solidFill>
                <a:latin typeface="+mn-lt"/>
                <a:cs typeface="Arial" charset="0"/>
              </a:rPr>
              <a:t>UNIVERSITARIOS/AS CON DISCAPACIDAD RECONOCIDA DE AL MENOS EL 33%.</a:t>
            </a:r>
            <a:endParaRPr lang="es-ES_tradnl" sz="2000" dirty="0">
              <a:solidFill>
                <a:schemeClr val="tx1">
                  <a:lumMod val="65000"/>
                  <a:lumOff val="35000"/>
                </a:schemeClr>
              </a:solidFill>
              <a:latin typeface="+mn-lt"/>
              <a:ea typeface="Calibri"/>
              <a:cs typeface="Arial" charset="0"/>
            </a:endParaRPr>
          </a:p>
          <a:p>
            <a:pPr algn="just">
              <a:lnSpc>
                <a:spcPct val="115000"/>
              </a:lnSpc>
              <a:spcAft>
                <a:spcPts val="1000"/>
              </a:spcAft>
              <a:buFont typeface="Wingdings" panose="05000000000000000000" pitchFamily="2" charset="2"/>
              <a:buChar char="ü"/>
            </a:pPr>
            <a:r>
              <a:rPr lang="es-ES_tradnl" sz="2000" dirty="0" smtClean="0">
                <a:solidFill>
                  <a:schemeClr val="tx1">
                    <a:lumMod val="65000"/>
                    <a:lumOff val="35000"/>
                  </a:schemeClr>
                </a:solidFill>
                <a:latin typeface="+mn-lt"/>
                <a:ea typeface="Calibri"/>
                <a:cs typeface="Arial" charset="0"/>
              </a:rPr>
              <a:t>MENORES DE 30 AÑOS</a:t>
            </a:r>
          </a:p>
          <a:p>
            <a:pPr algn="just">
              <a:lnSpc>
                <a:spcPct val="115000"/>
              </a:lnSpc>
              <a:spcAft>
                <a:spcPts val="1000"/>
              </a:spcAft>
              <a:buFont typeface="Wingdings" panose="05000000000000000000" pitchFamily="2" charset="2"/>
              <a:buChar char="ü"/>
            </a:pPr>
            <a:r>
              <a:rPr lang="es-ES_tradnl" sz="2000" dirty="0" smtClean="0">
                <a:solidFill>
                  <a:schemeClr val="tx1">
                    <a:lumMod val="65000"/>
                    <a:lumOff val="35000"/>
                  </a:schemeClr>
                </a:solidFill>
                <a:latin typeface="+mn-lt"/>
                <a:ea typeface="Calibri"/>
                <a:cs typeface="Arial" charset="0"/>
              </a:rPr>
              <a:t>EN SITUACIÓN DE DESEMPLEO Y SIN CURSAR ESTUDIOS EN ESTE MOMENTO</a:t>
            </a:r>
          </a:p>
          <a:p>
            <a:pPr algn="just">
              <a:lnSpc>
                <a:spcPct val="115000"/>
              </a:lnSpc>
              <a:spcAft>
                <a:spcPts val="1000"/>
              </a:spcAft>
              <a:buFont typeface="Wingdings" panose="05000000000000000000" pitchFamily="2" charset="2"/>
              <a:buChar char="ü"/>
            </a:pPr>
            <a:r>
              <a:rPr lang="es-ES_tradnl" sz="2000" dirty="0" smtClean="0">
                <a:solidFill>
                  <a:schemeClr val="tx1">
                    <a:lumMod val="65000"/>
                    <a:lumOff val="35000"/>
                  </a:schemeClr>
                </a:solidFill>
                <a:latin typeface="+mn-lt"/>
                <a:ea typeface="Calibri"/>
                <a:cs typeface="Arial" charset="0"/>
              </a:rPr>
              <a:t>INSCRITOS EN EL PROGRAMA NACIONAL DE GARANTÍA JUVENIL</a:t>
            </a:r>
          </a:p>
          <a:p>
            <a:pPr marL="0" indent="0" algn="just">
              <a:buNone/>
            </a:pPr>
            <a:r>
              <a:rPr lang="es-ES_tradnl" sz="1600" dirty="0" smtClean="0">
                <a:solidFill>
                  <a:schemeClr val="tx1">
                    <a:lumMod val="65000"/>
                    <a:lumOff val="35000"/>
                  </a:schemeClr>
                </a:solidFill>
                <a:latin typeface="+mn-lt"/>
                <a:ea typeface="Calibri"/>
                <a:cs typeface="Arial" charset="0"/>
              </a:rPr>
              <a:t>(Se pueden inscribir en cualquier momento y los requisitos son: </a:t>
            </a:r>
            <a:r>
              <a:rPr lang="es-ES" sz="1600" dirty="0" smtClean="0">
                <a:solidFill>
                  <a:schemeClr val="tx1">
                    <a:lumMod val="65000"/>
                    <a:lumOff val="35000"/>
                  </a:schemeClr>
                </a:solidFill>
                <a:latin typeface="+mn-lt"/>
              </a:rPr>
              <a:t>No </a:t>
            </a:r>
            <a:r>
              <a:rPr lang="es-ES" sz="1600" dirty="0">
                <a:solidFill>
                  <a:schemeClr val="tx1">
                    <a:lumMod val="65000"/>
                    <a:lumOff val="35000"/>
                  </a:schemeClr>
                </a:solidFill>
                <a:latin typeface="+mn-lt"/>
              </a:rPr>
              <a:t>haber trabajado en el día natural anterior a la fecha de presentación de la </a:t>
            </a:r>
            <a:r>
              <a:rPr lang="es-ES" sz="1600" dirty="0" smtClean="0">
                <a:solidFill>
                  <a:schemeClr val="tx1">
                    <a:lumMod val="65000"/>
                    <a:lumOff val="35000"/>
                  </a:schemeClr>
                </a:solidFill>
                <a:latin typeface="+mn-lt"/>
              </a:rPr>
              <a:t>solicitud, No </a:t>
            </a:r>
            <a:r>
              <a:rPr lang="es-ES" sz="1600" dirty="0">
                <a:solidFill>
                  <a:schemeClr val="tx1">
                    <a:lumMod val="65000"/>
                    <a:lumOff val="35000"/>
                  </a:schemeClr>
                </a:solidFill>
                <a:latin typeface="+mn-lt"/>
              </a:rPr>
              <a:t>haber recibido acciones educativas en el día natural anterior a la fecha de presentación de la </a:t>
            </a:r>
            <a:r>
              <a:rPr lang="es-ES" sz="1600" dirty="0" smtClean="0">
                <a:solidFill>
                  <a:schemeClr val="tx1">
                    <a:lumMod val="65000"/>
                    <a:lumOff val="35000"/>
                  </a:schemeClr>
                </a:solidFill>
                <a:latin typeface="+mn-lt"/>
              </a:rPr>
              <a:t>solicitud, No </a:t>
            </a:r>
            <a:r>
              <a:rPr lang="es-ES" sz="1600" dirty="0">
                <a:solidFill>
                  <a:schemeClr val="tx1">
                    <a:lumMod val="65000"/>
                    <a:lumOff val="35000"/>
                  </a:schemeClr>
                </a:solidFill>
                <a:latin typeface="+mn-lt"/>
              </a:rPr>
              <a:t>haber recibido acciones formativas en el día natural anterior a la fecha de presentación de la </a:t>
            </a:r>
            <a:r>
              <a:rPr lang="es-ES" sz="1600" dirty="0" smtClean="0">
                <a:solidFill>
                  <a:schemeClr val="tx1">
                    <a:lumMod val="65000"/>
                    <a:lumOff val="35000"/>
                  </a:schemeClr>
                </a:solidFill>
                <a:latin typeface="+mn-lt"/>
              </a:rPr>
              <a:t>solicitud. En </a:t>
            </a:r>
            <a:r>
              <a:rPr lang="es-ES" sz="1600" dirty="0">
                <a:solidFill>
                  <a:schemeClr val="tx1">
                    <a:lumMod val="65000"/>
                    <a:lumOff val="35000"/>
                  </a:schemeClr>
                </a:solidFill>
                <a:latin typeface="+mn-lt"/>
              </a:rPr>
              <a:t>el caso de los demandantes de empleo </a:t>
            </a:r>
            <a:r>
              <a:rPr lang="es-ES" sz="1600" dirty="0" smtClean="0">
                <a:solidFill>
                  <a:schemeClr val="tx1">
                    <a:lumMod val="65000"/>
                    <a:lumOff val="35000"/>
                  </a:schemeClr>
                </a:solidFill>
                <a:latin typeface="+mn-lt"/>
              </a:rPr>
              <a:t>basta con </a:t>
            </a:r>
            <a:r>
              <a:rPr lang="es-ES" sz="1600" dirty="0">
                <a:solidFill>
                  <a:schemeClr val="tx1">
                    <a:lumMod val="65000"/>
                    <a:lumOff val="35000"/>
                  </a:schemeClr>
                </a:solidFill>
                <a:latin typeface="+mn-lt"/>
              </a:rPr>
              <a:t>su inscripción en los servicios públicos de empleo</a:t>
            </a:r>
            <a:r>
              <a:rPr lang="es-ES" sz="1600" dirty="0" smtClean="0">
                <a:solidFill>
                  <a:schemeClr val="tx1">
                    <a:lumMod val="65000"/>
                    <a:lumOff val="35000"/>
                  </a:schemeClr>
                </a:solidFill>
                <a:latin typeface="+mn-lt"/>
              </a:rPr>
              <a:t>.)</a:t>
            </a:r>
            <a:endParaRPr lang="es-ES" sz="1600" dirty="0">
              <a:solidFill>
                <a:schemeClr val="tx1">
                  <a:lumMod val="65000"/>
                  <a:lumOff val="35000"/>
                </a:schemeClr>
              </a:solidFill>
              <a:latin typeface="+mn-lt"/>
              <a:ea typeface="Calibri"/>
              <a:cs typeface="Times New Roman"/>
            </a:endParaRPr>
          </a:p>
          <a:p>
            <a:pPr algn="just" eaLnBrk="1" hangingPunct="1">
              <a:spcBef>
                <a:spcPct val="0"/>
              </a:spcBef>
            </a:pPr>
            <a:endParaRPr lang="es-ES" altLang="es-ES" sz="1400" dirty="0">
              <a:solidFill>
                <a:prstClr val="white"/>
              </a:solidFill>
            </a:endParaRPr>
          </a:p>
        </p:txBody>
      </p:sp>
      <p:sp>
        <p:nvSpPr>
          <p:cNvPr id="5" name="4 Rectángulo"/>
          <p:cNvSpPr/>
          <p:nvPr/>
        </p:nvSpPr>
        <p:spPr>
          <a:xfrm>
            <a:off x="827088" y="188640"/>
            <a:ext cx="6625231" cy="584775"/>
          </a:xfrm>
          <a:prstGeom prst="rect">
            <a:avLst/>
          </a:prstGeom>
        </p:spPr>
        <p:txBody>
          <a:bodyPr wrap="square">
            <a:spAutoFit/>
          </a:bodyPr>
          <a:lstStyle/>
          <a:p>
            <a:pPr algn="ctr">
              <a:defRPr/>
            </a:pPr>
            <a:r>
              <a:rPr lang="es-ES" sz="3200" b="1" dirty="0" smtClean="0">
                <a:solidFill>
                  <a:srgbClr val="CC0000"/>
                </a:solidFill>
              </a:rPr>
              <a:t>PERSONAS DESTINATARIAS</a:t>
            </a:r>
            <a:endParaRPr lang="es-ES" sz="3200" b="1" dirty="0">
              <a:solidFill>
                <a:srgbClr val="CC0000"/>
              </a:solidFill>
            </a:endParaRPr>
          </a:p>
        </p:txBody>
      </p:sp>
    </p:spTree>
    <p:extLst>
      <p:ext uri="{BB962C8B-B14F-4D97-AF65-F5344CB8AC3E}">
        <p14:creationId xmlns:p14="http://schemas.microsoft.com/office/powerpoint/2010/main" val="952059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lantilla pptx_ FundONCE-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941"/>
            <a:ext cx="9144000" cy="704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7"/>
          <p:cNvSpPr txBox="1">
            <a:spLocks noChangeArrowheads="1"/>
          </p:cNvSpPr>
          <p:nvPr/>
        </p:nvSpPr>
        <p:spPr bwMode="auto">
          <a:xfrm>
            <a:off x="818300" y="773415"/>
            <a:ext cx="7354100" cy="5456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lnSpc>
                <a:spcPct val="115000"/>
              </a:lnSpc>
              <a:spcAft>
                <a:spcPts val="1000"/>
              </a:spcAft>
              <a:buNone/>
            </a:pPr>
            <a:r>
              <a:rPr lang="es-ES" sz="1600" b="1" dirty="0" smtClean="0">
                <a:solidFill>
                  <a:srgbClr val="595959"/>
                </a:solidFill>
                <a:latin typeface="Calibri"/>
                <a:ea typeface="Calibri"/>
                <a:cs typeface="Times New Roman"/>
              </a:rPr>
              <a:t>El </a:t>
            </a:r>
            <a:r>
              <a:rPr lang="es-ES" sz="1600" b="1" dirty="0" err="1" smtClean="0">
                <a:solidFill>
                  <a:srgbClr val="595959"/>
                </a:solidFill>
                <a:latin typeface="Calibri"/>
                <a:ea typeface="Calibri"/>
                <a:cs typeface="Times New Roman"/>
              </a:rPr>
              <a:t>Coaching</a:t>
            </a:r>
            <a:r>
              <a:rPr lang="es-ES" sz="1600" b="1" dirty="0" smtClean="0">
                <a:solidFill>
                  <a:srgbClr val="595959"/>
                </a:solidFill>
                <a:latin typeface="Calibri"/>
                <a:ea typeface="Calibri"/>
                <a:cs typeface="Times New Roman"/>
              </a:rPr>
              <a:t> </a:t>
            </a:r>
            <a:r>
              <a:rPr lang="es-ES" sz="1600" b="1" dirty="0">
                <a:solidFill>
                  <a:srgbClr val="595959"/>
                </a:solidFill>
                <a:latin typeface="Calibri"/>
                <a:ea typeface="Calibri"/>
                <a:cs typeface="Times New Roman"/>
              </a:rPr>
              <a:t>consigue que las personas en proceso de búsqueda de empleo</a:t>
            </a:r>
            <a:r>
              <a:rPr lang="es-ES" sz="1600" b="1" dirty="0" smtClean="0">
                <a:solidFill>
                  <a:srgbClr val="595959"/>
                </a:solidFill>
                <a:latin typeface="Calibri"/>
                <a:ea typeface="Calibri"/>
                <a:cs typeface="Times New Roman"/>
              </a:rPr>
              <a:t>:</a:t>
            </a:r>
          </a:p>
          <a:p>
            <a:pPr marL="0" indent="0">
              <a:lnSpc>
                <a:spcPct val="115000"/>
              </a:lnSpc>
              <a:spcAft>
                <a:spcPts val="1000"/>
              </a:spcAft>
              <a:buNone/>
            </a:pPr>
            <a:endParaRPr lang="es-ES" sz="1600" dirty="0">
              <a:latin typeface="Calibri"/>
              <a:ea typeface="Calibri"/>
              <a:cs typeface="Times New Roman"/>
            </a:endParaRPr>
          </a:p>
          <a:p>
            <a:pPr marL="342900" lvl="0" indent="-342900">
              <a:lnSpc>
                <a:spcPct val="115000"/>
              </a:lnSpc>
              <a:spcAft>
                <a:spcPts val="0"/>
              </a:spcAft>
              <a:buFont typeface="Symbol"/>
              <a:buChar char=""/>
            </a:pPr>
            <a:r>
              <a:rPr lang="es-ES" sz="1400" dirty="0">
                <a:solidFill>
                  <a:srgbClr val="595959"/>
                </a:solidFill>
                <a:latin typeface="Calibri"/>
                <a:ea typeface="Calibri"/>
                <a:cs typeface="Times New Roman"/>
              </a:rPr>
              <a:t>Definan con mayor precisión el objetivo profesional, dónde ha de centrar sus esfuerzos para lograrlo y dónde debe poner énfasis</a:t>
            </a:r>
            <a:r>
              <a:rPr lang="es-ES" sz="1400" dirty="0" smtClean="0">
                <a:solidFill>
                  <a:srgbClr val="595959"/>
                </a:solidFill>
                <a:latin typeface="Calibri"/>
                <a:ea typeface="Calibri"/>
                <a:cs typeface="Times New Roman"/>
              </a:rPr>
              <a:t>.</a:t>
            </a:r>
          </a:p>
          <a:p>
            <a:pPr marL="0" lvl="0" indent="0">
              <a:lnSpc>
                <a:spcPct val="115000"/>
              </a:lnSpc>
              <a:spcAft>
                <a:spcPts val="0"/>
              </a:spcAft>
              <a:buNone/>
            </a:pPr>
            <a:endParaRPr lang="es-ES" sz="1400" dirty="0">
              <a:latin typeface="Calibri"/>
              <a:ea typeface="Calibri"/>
              <a:cs typeface="Times New Roman"/>
            </a:endParaRPr>
          </a:p>
          <a:p>
            <a:pPr marL="342900" lvl="0" indent="-342900">
              <a:lnSpc>
                <a:spcPct val="115000"/>
              </a:lnSpc>
              <a:spcAft>
                <a:spcPts val="0"/>
              </a:spcAft>
              <a:buFont typeface="Symbol"/>
              <a:buChar char=""/>
            </a:pPr>
            <a:r>
              <a:rPr lang="es-ES" sz="1400" dirty="0">
                <a:solidFill>
                  <a:srgbClr val="595959"/>
                </a:solidFill>
                <a:latin typeface="Calibri"/>
                <a:ea typeface="Calibri"/>
                <a:cs typeface="Times New Roman"/>
              </a:rPr>
              <a:t>Analicen y cuestionen las creencias limitantes y sus estrategias no funcionales que impiden avanzar en la búsqueda de empleo</a:t>
            </a:r>
            <a:r>
              <a:rPr lang="es-ES" sz="1400" dirty="0" smtClean="0">
                <a:solidFill>
                  <a:srgbClr val="595959"/>
                </a:solidFill>
                <a:latin typeface="Calibri"/>
                <a:ea typeface="Calibri"/>
                <a:cs typeface="Times New Roman"/>
              </a:rPr>
              <a:t>.</a:t>
            </a:r>
          </a:p>
          <a:p>
            <a:pPr marL="342900" lvl="0" indent="-342900">
              <a:lnSpc>
                <a:spcPct val="115000"/>
              </a:lnSpc>
              <a:spcAft>
                <a:spcPts val="0"/>
              </a:spcAft>
              <a:buFont typeface="Symbol"/>
              <a:buChar char=""/>
            </a:pPr>
            <a:endParaRPr lang="es-ES" sz="1400" dirty="0">
              <a:latin typeface="Calibri"/>
              <a:ea typeface="Calibri"/>
              <a:cs typeface="Times New Roman"/>
            </a:endParaRPr>
          </a:p>
          <a:p>
            <a:pPr marL="342900" lvl="0" indent="-342900">
              <a:lnSpc>
                <a:spcPct val="115000"/>
              </a:lnSpc>
              <a:spcAft>
                <a:spcPts val="0"/>
              </a:spcAft>
              <a:buFont typeface="Symbol"/>
              <a:buChar char=""/>
            </a:pPr>
            <a:r>
              <a:rPr lang="es-ES" sz="1400" dirty="0">
                <a:solidFill>
                  <a:srgbClr val="595959"/>
                </a:solidFill>
                <a:latin typeface="Calibri"/>
                <a:ea typeface="Calibri"/>
                <a:cs typeface="Times New Roman"/>
              </a:rPr>
              <a:t>Pongan el foco en el desarrollo de habilidades y de nuevos hábitos de comportamientos productivos</a:t>
            </a:r>
            <a:r>
              <a:rPr lang="es-ES" sz="1400" dirty="0" smtClean="0">
                <a:solidFill>
                  <a:srgbClr val="595959"/>
                </a:solidFill>
                <a:latin typeface="Calibri"/>
                <a:ea typeface="Calibri"/>
                <a:cs typeface="Times New Roman"/>
              </a:rPr>
              <a:t>.</a:t>
            </a:r>
          </a:p>
          <a:p>
            <a:pPr marL="342900" lvl="0" indent="-342900">
              <a:lnSpc>
                <a:spcPct val="115000"/>
              </a:lnSpc>
              <a:spcAft>
                <a:spcPts val="0"/>
              </a:spcAft>
              <a:buFont typeface="Symbol"/>
              <a:buChar char=""/>
            </a:pPr>
            <a:endParaRPr lang="es-ES" sz="1400" dirty="0">
              <a:latin typeface="Calibri"/>
              <a:ea typeface="Calibri"/>
              <a:cs typeface="Times New Roman"/>
            </a:endParaRPr>
          </a:p>
          <a:p>
            <a:pPr marL="342900" lvl="0" indent="-342900">
              <a:lnSpc>
                <a:spcPct val="115000"/>
              </a:lnSpc>
              <a:spcAft>
                <a:spcPts val="0"/>
              </a:spcAft>
              <a:buFont typeface="Symbol"/>
              <a:buChar char=""/>
            </a:pPr>
            <a:r>
              <a:rPr lang="es-ES" sz="1400" dirty="0">
                <a:solidFill>
                  <a:srgbClr val="595959"/>
                </a:solidFill>
                <a:latin typeface="Calibri"/>
                <a:ea typeface="Calibri"/>
                <a:cs typeface="Times New Roman"/>
              </a:rPr>
              <a:t>Reflexionen provocando un autoconocimiento más profundo</a:t>
            </a:r>
            <a:r>
              <a:rPr lang="es-ES" sz="1400" dirty="0" smtClean="0">
                <a:solidFill>
                  <a:srgbClr val="595959"/>
                </a:solidFill>
                <a:latin typeface="Calibri"/>
                <a:ea typeface="Calibri"/>
                <a:cs typeface="Times New Roman"/>
              </a:rPr>
              <a:t>.</a:t>
            </a:r>
          </a:p>
          <a:p>
            <a:pPr marL="342900" lvl="0" indent="-342900">
              <a:lnSpc>
                <a:spcPct val="115000"/>
              </a:lnSpc>
              <a:spcAft>
                <a:spcPts val="0"/>
              </a:spcAft>
              <a:buFont typeface="Symbol"/>
              <a:buChar char=""/>
            </a:pPr>
            <a:endParaRPr lang="es-ES" sz="1400" dirty="0">
              <a:latin typeface="Calibri"/>
              <a:ea typeface="Calibri"/>
              <a:cs typeface="Times New Roman"/>
            </a:endParaRPr>
          </a:p>
          <a:p>
            <a:pPr marL="342900" lvl="0" indent="-342900">
              <a:lnSpc>
                <a:spcPct val="115000"/>
              </a:lnSpc>
              <a:spcAft>
                <a:spcPts val="0"/>
              </a:spcAft>
              <a:buFont typeface="Symbol"/>
              <a:buChar char=""/>
            </a:pPr>
            <a:r>
              <a:rPr lang="es-ES" sz="1400" dirty="0">
                <a:solidFill>
                  <a:srgbClr val="595959"/>
                </a:solidFill>
                <a:latin typeface="Calibri"/>
                <a:ea typeface="Calibri"/>
                <a:cs typeface="Times New Roman"/>
              </a:rPr>
              <a:t>Rediseñen estrategias para obtener los resultados deseados</a:t>
            </a:r>
            <a:r>
              <a:rPr lang="es-ES" sz="1400" dirty="0" smtClean="0">
                <a:solidFill>
                  <a:srgbClr val="595959"/>
                </a:solidFill>
                <a:latin typeface="Calibri"/>
                <a:ea typeface="Calibri"/>
                <a:cs typeface="Times New Roman"/>
              </a:rPr>
              <a:t>.</a:t>
            </a:r>
          </a:p>
          <a:p>
            <a:pPr marL="342900" lvl="0" indent="-342900">
              <a:lnSpc>
                <a:spcPct val="115000"/>
              </a:lnSpc>
              <a:spcAft>
                <a:spcPts val="0"/>
              </a:spcAft>
              <a:buFont typeface="Symbol"/>
              <a:buChar char=""/>
            </a:pPr>
            <a:endParaRPr lang="es-ES" sz="1400" dirty="0">
              <a:latin typeface="Calibri"/>
              <a:ea typeface="Calibri"/>
              <a:cs typeface="Times New Roman"/>
            </a:endParaRPr>
          </a:p>
          <a:p>
            <a:pPr marL="342900" lvl="0" indent="-342900">
              <a:lnSpc>
                <a:spcPct val="115000"/>
              </a:lnSpc>
              <a:spcAft>
                <a:spcPts val="0"/>
              </a:spcAft>
              <a:buFont typeface="Symbol"/>
              <a:buChar char=""/>
            </a:pPr>
            <a:r>
              <a:rPr lang="es-ES" sz="1400" dirty="0">
                <a:solidFill>
                  <a:srgbClr val="595959"/>
                </a:solidFill>
                <a:latin typeface="Calibri"/>
                <a:ea typeface="Calibri"/>
                <a:cs typeface="Times New Roman"/>
              </a:rPr>
              <a:t>Amplíen su horizonte y expectativas utilizando todos los medios a su alcance</a:t>
            </a:r>
            <a:r>
              <a:rPr lang="es-ES" sz="1400" dirty="0" smtClean="0">
                <a:solidFill>
                  <a:srgbClr val="595959"/>
                </a:solidFill>
                <a:latin typeface="Calibri"/>
                <a:ea typeface="Calibri"/>
                <a:cs typeface="Times New Roman"/>
              </a:rPr>
              <a:t>.</a:t>
            </a:r>
          </a:p>
          <a:p>
            <a:pPr marL="342900" lvl="0" indent="-342900">
              <a:lnSpc>
                <a:spcPct val="115000"/>
              </a:lnSpc>
              <a:spcAft>
                <a:spcPts val="0"/>
              </a:spcAft>
              <a:buFont typeface="Symbol"/>
              <a:buChar char=""/>
            </a:pPr>
            <a:endParaRPr lang="es-ES" sz="1400" dirty="0">
              <a:latin typeface="Calibri"/>
              <a:ea typeface="Calibri"/>
              <a:cs typeface="Times New Roman"/>
            </a:endParaRPr>
          </a:p>
          <a:p>
            <a:r>
              <a:rPr lang="es-ES" sz="1400" dirty="0">
                <a:solidFill>
                  <a:srgbClr val="595959"/>
                </a:solidFill>
                <a:latin typeface="Calibri"/>
                <a:ea typeface="Calibri"/>
                <a:cs typeface="Times New Roman"/>
              </a:rPr>
              <a:t>Establezcan un compromiso diario para conseguir los objetivos marcados</a:t>
            </a:r>
            <a:endParaRPr lang="es-ES" altLang="es-ES" sz="1400" dirty="0">
              <a:solidFill>
                <a:prstClr val="white"/>
              </a:solidFill>
            </a:endParaRPr>
          </a:p>
        </p:txBody>
      </p:sp>
      <p:sp>
        <p:nvSpPr>
          <p:cNvPr id="5" name="4 Rectángulo"/>
          <p:cNvSpPr/>
          <p:nvPr/>
        </p:nvSpPr>
        <p:spPr>
          <a:xfrm>
            <a:off x="827088" y="188640"/>
            <a:ext cx="6625231" cy="584775"/>
          </a:xfrm>
          <a:prstGeom prst="rect">
            <a:avLst/>
          </a:prstGeom>
        </p:spPr>
        <p:txBody>
          <a:bodyPr wrap="square">
            <a:spAutoFit/>
          </a:bodyPr>
          <a:lstStyle/>
          <a:p>
            <a:pPr algn="ctr">
              <a:defRPr/>
            </a:pPr>
            <a:r>
              <a:rPr lang="es-ES_tradnl" sz="3200" b="1" dirty="0" err="1" smtClean="0">
                <a:solidFill>
                  <a:srgbClr val="CC0000"/>
                </a:solidFill>
              </a:rPr>
              <a:t>RESULTADADOS</a:t>
            </a:r>
            <a:r>
              <a:rPr lang="es-ES_tradnl" sz="3200" b="1" dirty="0" smtClean="0">
                <a:solidFill>
                  <a:srgbClr val="CC0000"/>
                </a:solidFill>
              </a:rPr>
              <a:t> ESPERADOS</a:t>
            </a:r>
          </a:p>
        </p:txBody>
      </p:sp>
    </p:spTree>
    <p:extLst>
      <p:ext uri="{BB962C8B-B14F-4D97-AF65-F5344CB8AC3E}">
        <p14:creationId xmlns:p14="http://schemas.microsoft.com/office/powerpoint/2010/main" val="1114738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lantilla pptx_ FundONCE-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941"/>
            <a:ext cx="9144000" cy="704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7"/>
          <p:cNvSpPr txBox="1">
            <a:spLocks noChangeArrowheads="1"/>
          </p:cNvSpPr>
          <p:nvPr/>
        </p:nvSpPr>
        <p:spPr bwMode="auto">
          <a:xfrm>
            <a:off x="818300" y="773415"/>
            <a:ext cx="7354100" cy="605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lnSpc>
                <a:spcPct val="115000"/>
              </a:lnSpc>
              <a:spcAft>
                <a:spcPts val="1000"/>
              </a:spcAft>
            </a:pPr>
            <a:r>
              <a:rPr lang="es-ES" sz="1400" b="1" dirty="0" smtClean="0">
                <a:solidFill>
                  <a:srgbClr val="595959"/>
                </a:solidFill>
                <a:latin typeface="Calibri"/>
                <a:ea typeface="Calibri"/>
                <a:cs typeface="Times New Roman"/>
              </a:rPr>
              <a:t>Dinámica </a:t>
            </a:r>
            <a:r>
              <a:rPr lang="es-ES" sz="1400" b="1" dirty="0">
                <a:solidFill>
                  <a:srgbClr val="595959"/>
                </a:solidFill>
                <a:latin typeface="Calibri"/>
                <a:ea typeface="Calibri"/>
                <a:cs typeface="Times New Roman"/>
              </a:rPr>
              <a:t>y participativa</a:t>
            </a:r>
            <a:r>
              <a:rPr lang="es-ES" sz="1400" dirty="0">
                <a:solidFill>
                  <a:srgbClr val="595959"/>
                </a:solidFill>
                <a:latin typeface="Calibri"/>
                <a:ea typeface="Calibri"/>
                <a:cs typeface="Times New Roman"/>
              </a:rPr>
              <a:t>: en las sesiones hay un porcentaje de prácticas que oscila entre el 50 y el 80 %, la formación no se limita a una exposición informativa sino que se promueve la  participación, la interactividad de los alumnos con los facilitadores y con los demás alumnos. Se utilizan numerosos ejercicios prácticos para obtener resultados observables, se conecta la teoría con aquello que será útil y aplicable para producir un aprendizaje significativo en  los participantes. Se utilizan técnicas para propiciar que el grupo construya su propio aprendizaje de forma activa.</a:t>
            </a:r>
            <a:endParaRPr lang="es-ES" sz="1100" dirty="0">
              <a:latin typeface="Calibri"/>
              <a:ea typeface="Calibri"/>
              <a:cs typeface="Times New Roman"/>
            </a:endParaRPr>
          </a:p>
          <a:p>
            <a:pPr algn="just">
              <a:lnSpc>
                <a:spcPct val="115000"/>
              </a:lnSpc>
              <a:spcAft>
                <a:spcPts val="1000"/>
              </a:spcAft>
            </a:pPr>
            <a:r>
              <a:rPr lang="es-ES" sz="1400" b="1" dirty="0">
                <a:solidFill>
                  <a:srgbClr val="595959"/>
                </a:solidFill>
                <a:latin typeface="Calibri"/>
                <a:ea typeface="Calibri"/>
                <a:cs typeface="Times New Roman"/>
              </a:rPr>
              <a:t>Integral</a:t>
            </a:r>
            <a:r>
              <a:rPr lang="es-ES" sz="1400" dirty="0">
                <a:solidFill>
                  <a:srgbClr val="595959"/>
                </a:solidFill>
                <a:latin typeface="Calibri"/>
                <a:ea typeface="Calibri"/>
                <a:cs typeface="Times New Roman"/>
              </a:rPr>
              <a:t>: Se potencian las competencias integrando el “saber” (conceptos, información, teoría), “querer” (motivación, actitudes y aspectos emocionales) y “poder” (habilidades y recursos personales).</a:t>
            </a:r>
            <a:endParaRPr lang="es-ES" sz="1100" dirty="0">
              <a:latin typeface="Calibri"/>
              <a:ea typeface="Calibri"/>
              <a:cs typeface="Times New Roman"/>
            </a:endParaRPr>
          </a:p>
          <a:p>
            <a:pPr algn="just">
              <a:lnSpc>
                <a:spcPct val="115000"/>
              </a:lnSpc>
              <a:spcAft>
                <a:spcPts val="1000"/>
              </a:spcAft>
            </a:pPr>
            <a:r>
              <a:rPr lang="es-ES" sz="1400" b="1" dirty="0">
                <a:solidFill>
                  <a:srgbClr val="595959"/>
                </a:solidFill>
                <a:latin typeface="Calibri"/>
                <a:ea typeface="Calibri"/>
                <a:cs typeface="Times New Roman"/>
              </a:rPr>
              <a:t>Vivencial</a:t>
            </a:r>
            <a:r>
              <a:rPr lang="es-ES" sz="1400" dirty="0">
                <a:solidFill>
                  <a:srgbClr val="595959"/>
                </a:solidFill>
                <a:latin typeface="Calibri"/>
                <a:ea typeface="Calibri"/>
                <a:cs typeface="Times New Roman"/>
              </a:rPr>
              <a:t>: Se dirige al grupo y a la persona en todas sus dimensiones, interrelacionando razón, emoción, acción, cuerpo y contexto. Se aprende desde experiencias (pueden incluirse estrategias especialmente vivenciales utilizando como recurso el movimiento corporal, la música y las relaciones grupales, por ejemplo con técnicas de Movimiento Expresivo o el Proceso Corporal Integrativo), este tipo de dinámicas serían adaptadas a las distintas discapacidades presentes en el aula, poniendo especial atención y el máximo cuidado en el bienestar de los participantes.</a:t>
            </a:r>
            <a:endParaRPr lang="es-ES" sz="1100" dirty="0">
              <a:latin typeface="Calibri"/>
              <a:ea typeface="Calibri"/>
              <a:cs typeface="Times New Roman"/>
            </a:endParaRPr>
          </a:p>
          <a:p>
            <a:pPr algn="just">
              <a:lnSpc>
                <a:spcPct val="115000"/>
              </a:lnSpc>
              <a:spcAft>
                <a:spcPts val="1000"/>
              </a:spcAft>
            </a:pPr>
            <a:r>
              <a:rPr lang="es-ES" sz="1400" b="1" dirty="0">
                <a:solidFill>
                  <a:srgbClr val="595959"/>
                </a:solidFill>
                <a:latin typeface="Calibri"/>
                <a:ea typeface="Calibri"/>
                <a:cs typeface="Times New Roman"/>
              </a:rPr>
              <a:t>Role </a:t>
            </a:r>
            <a:r>
              <a:rPr lang="es-ES" sz="1400" b="1" dirty="0" err="1">
                <a:solidFill>
                  <a:srgbClr val="595959"/>
                </a:solidFill>
                <a:latin typeface="Calibri"/>
                <a:ea typeface="Calibri"/>
                <a:cs typeface="Times New Roman"/>
              </a:rPr>
              <a:t>plays</a:t>
            </a:r>
            <a:r>
              <a:rPr lang="es-ES" sz="1400" dirty="0">
                <a:solidFill>
                  <a:srgbClr val="595959"/>
                </a:solidFill>
                <a:latin typeface="Calibri"/>
                <a:ea typeface="Calibri"/>
                <a:cs typeface="Times New Roman"/>
              </a:rPr>
              <a:t>: Consisten en una representación o dramatización de una situación, asumiendo los posibles roles, presentes en un proceso de selección como puede ser entrevista, encuentros en eventos o dinámicas grupales entre otros, de esta manera al hacer una simulación de algunas de las distintas fases de los procesos de selección, los participantes ensayan las fórmulas correctas que les pueden proporcionar mayor éxito en casos reales</a:t>
            </a:r>
            <a:r>
              <a:rPr lang="es-ES" sz="1400" dirty="0" smtClean="0">
                <a:solidFill>
                  <a:srgbClr val="595959"/>
                </a:solidFill>
                <a:latin typeface="Calibri"/>
                <a:ea typeface="Calibri"/>
                <a:cs typeface="Times New Roman"/>
              </a:rPr>
              <a:t>.</a:t>
            </a:r>
            <a:r>
              <a:rPr lang="es-ES" sz="1400" b="1" dirty="0" smtClean="0">
                <a:solidFill>
                  <a:srgbClr val="595959"/>
                </a:solidFill>
                <a:latin typeface="Calibri"/>
                <a:ea typeface="Calibri"/>
                <a:cs typeface="Times New Roman"/>
              </a:rPr>
              <a:t>. </a:t>
            </a:r>
            <a:endParaRPr lang="es-ES" sz="1100" dirty="0">
              <a:effectLst/>
              <a:latin typeface="Calibri"/>
              <a:ea typeface="Calibri"/>
              <a:cs typeface="Times New Roman"/>
            </a:endParaRPr>
          </a:p>
        </p:txBody>
      </p:sp>
      <p:sp>
        <p:nvSpPr>
          <p:cNvPr id="5" name="4 Rectángulo"/>
          <p:cNvSpPr/>
          <p:nvPr/>
        </p:nvSpPr>
        <p:spPr>
          <a:xfrm>
            <a:off x="827088" y="188640"/>
            <a:ext cx="6625231" cy="584775"/>
          </a:xfrm>
          <a:prstGeom prst="rect">
            <a:avLst/>
          </a:prstGeom>
        </p:spPr>
        <p:txBody>
          <a:bodyPr wrap="square">
            <a:spAutoFit/>
          </a:bodyPr>
          <a:lstStyle/>
          <a:p>
            <a:pPr algn="ctr">
              <a:defRPr/>
            </a:pPr>
            <a:r>
              <a:rPr lang="es-ES_tradnl" sz="3200" b="1" dirty="0" smtClean="0">
                <a:solidFill>
                  <a:srgbClr val="CC0000"/>
                </a:solidFill>
              </a:rPr>
              <a:t>METODOLOGÍA</a:t>
            </a:r>
          </a:p>
        </p:txBody>
      </p:sp>
    </p:spTree>
    <p:extLst>
      <p:ext uri="{BB962C8B-B14F-4D97-AF65-F5344CB8AC3E}">
        <p14:creationId xmlns:p14="http://schemas.microsoft.com/office/powerpoint/2010/main" val="3433816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lantilla pptx_ FundONCE-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941"/>
            <a:ext cx="9144000" cy="704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7"/>
          <p:cNvSpPr txBox="1">
            <a:spLocks noChangeArrowheads="1"/>
          </p:cNvSpPr>
          <p:nvPr/>
        </p:nvSpPr>
        <p:spPr bwMode="auto">
          <a:xfrm>
            <a:off x="818300" y="773415"/>
            <a:ext cx="7354100" cy="4874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lgn="ctr">
              <a:lnSpc>
                <a:spcPct val="115000"/>
              </a:lnSpc>
              <a:spcAft>
                <a:spcPts val="1000"/>
              </a:spcAft>
              <a:buNone/>
            </a:pPr>
            <a:endParaRPr lang="es-ES" sz="1400" dirty="0" smtClean="0">
              <a:solidFill>
                <a:srgbClr val="595959"/>
              </a:solidFill>
              <a:latin typeface="Calibri"/>
              <a:ea typeface="Calibri"/>
              <a:cs typeface="Times New Roman"/>
            </a:endParaRPr>
          </a:p>
          <a:p>
            <a:pPr marL="0" indent="0" algn="ctr">
              <a:lnSpc>
                <a:spcPct val="115000"/>
              </a:lnSpc>
              <a:spcAft>
                <a:spcPts val="1000"/>
              </a:spcAft>
              <a:buNone/>
            </a:pPr>
            <a:r>
              <a:rPr lang="es-ES" sz="1600" dirty="0" smtClean="0">
                <a:solidFill>
                  <a:srgbClr val="595959"/>
                </a:solidFill>
                <a:latin typeface="Calibri"/>
                <a:ea typeface="Calibri"/>
                <a:cs typeface="Times New Roman"/>
              </a:rPr>
              <a:t>El programa tiene una duración total de 30 horas .Se celebrará en 5 sesiones grupales de 5 horas cada una y 1 individual . La frecuencia de cada sesión es semanal, para poder avanzar en los contenidos de los talleres.</a:t>
            </a:r>
          </a:p>
          <a:p>
            <a:pPr marL="0" indent="0" algn="just">
              <a:lnSpc>
                <a:spcPct val="115000"/>
              </a:lnSpc>
              <a:spcAft>
                <a:spcPts val="1000"/>
              </a:spcAft>
              <a:buNone/>
            </a:pPr>
            <a:endParaRPr lang="es-ES_tradnl" sz="1600" dirty="0" smtClean="0">
              <a:solidFill>
                <a:srgbClr val="595959"/>
              </a:solidFill>
              <a:latin typeface="Calibri"/>
              <a:ea typeface="Calibri"/>
              <a:cs typeface="Times New Roman"/>
            </a:endParaRPr>
          </a:p>
          <a:p>
            <a:pPr marL="0" indent="0" algn="just">
              <a:lnSpc>
                <a:spcPct val="115000"/>
              </a:lnSpc>
              <a:spcAft>
                <a:spcPts val="1000"/>
              </a:spcAft>
              <a:buNone/>
            </a:pPr>
            <a:r>
              <a:rPr lang="es-ES_tradnl" sz="1600" dirty="0" smtClean="0">
                <a:solidFill>
                  <a:srgbClr val="595959"/>
                </a:solidFill>
                <a:effectLst/>
                <a:latin typeface="Calibri"/>
                <a:ea typeface="Calibri"/>
                <a:cs typeface="Times New Roman"/>
              </a:rPr>
              <a:t>MÓDULOS:</a:t>
            </a:r>
          </a:p>
          <a:p>
            <a:pPr marL="342900" indent="-342900" algn="just">
              <a:lnSpc>
                <a:spcPct val="115000"/>
              </a:lnSpc>
              <a:spcAft>
                <a:spcPts val="1000"/>
              </a:spcAft>
              <a:buAutoNum type="arabicPeriod"/>
            </a:pPr>
            <a:r>
              <a:rPr lang="es-ES_tradnl" sz="1600" dirty="0" smtClean="0">
                <a:solidFill>
                  <a:srgbClr val="595959"/>
                </a:solidFill>
                <a:effectLst/>
                <a:latin typeface="Calibri"/>
                <a:ea typeface="Calibri"/>
                <a:cs typeface="Times New Roman"/>
              </a:rPr>
              <a:t>PRESENTACIÓN Y BALANCE DE COMPETENCIAS BÁSICAS</a:t>
            </a:r>
          </a:p>
          <a:p>
            <a:pPr marL="342900" indent="-342900" algn="just">
              <a:lnSpc>
                <a:spcPct val="115000"/>
              </a:lnSpc>
              <a:spcAft>
                <a:spcPts val="1000"/>
              </a:spcAft>
              <a:buAutoNum type="arabicPeriod"/>
            </a:pPr>
            <a:r>
              <a:rPr lang="es-ES_tradnl" sz="1600" dirty="0" smtClean="0">
                <a:solidFill>
                  <a:srgbClr val="595959"/>
                </a:solidFill>
                <a:latin typeface="Calibri"/>
                <a:ea typeface="Calibri"/>
                <a:cs typeface="Times New Roman"/>
              </a:rPr>
              <a:t>ENTRENAMIENTO DE RECURSOS PERSONALES APLICADOS EN LOS PROCESOS DE SELECCIÓN. TU VALOR AÑADIDO</a:t>
            </a:r>
          </a:p>
          <a:p>
            <a:pPr marL="342900" indent="-342900" algn="just">
              <a:lnSpc>
                <a:spcPct val="115000"/>
              </a:lnSpc>
              <a:spcAft>
                <a:spcPts val="1000"/>
              </a:spcAft>
              <a:buAutoNum type="arabicPeriod"/>
            </a:pPr>
            <a:r>
              <a:rPr lang="es-ES_tradnl" sz="1600" dirty="0" smtClean="0">
                <a:solidFill>
                  <a:srgbClr val="595959"/>
                </a:solidFill>
                <a:effectLst/>
                <a:latin typeface="Calibri"/>
                <a:ea typeface="Calibri"/>
                <a:cs typeface="Times New Roman"/>
              </a:rPr>
              <a:t>HERRAMIENTAS Y ESTRATEGIAS DE COMUNICACIÓN</a:t>
            </a:r>
          </a:p>
          <a:p>
            <a:pPr marL="342900" indent="-342900" algn="just">
              <a:lnSpc>
                <a:spcPct val="115000"/>
              </a:lnSpc>
              <a:spcAft>
                <a:spcPts val="1000"/>
              </a:spcAft>
              <a:buAutoNum type="arabicPeriod"/>
            </a:pPr>
            <a:r>
              <a:rPr lang="es-ES_tradnl" sz="1600" dirty="0" smtClean="0">
                <a:solidFill>
                  <a:srgbClr val="595959"/>
                </a:solidFill>
                <a:latin typeface="Calibri"/>
                <a:ea typeface="Calibri"/>
                <a:cs typeface="Times New Roman"/>
              </a:rPr>
              <a:t>HERRAMIENTAS Y ESTRATEGIAS DE COMUNICACIÓN II</a:t>
            </a:r>
          </a:p>
          <a:p>
            <a:pPr marL="342900" indent="-342900" algn="just">
              <a:lnSpc>
                <a:spcPct val="115000"/>
              </a:lnSpc>
              <a:spcAft>
                <a:spcPts val="1000"/>
              </a:spcAft>
              <a:buAutoNum type="arabicPeriod"/>
            </a:pPr>
            <a:r>
              <a:rPr lang="es-ES_tradnl" sz="1600" dirty="0" smtClean="0">
                <a:solidFill>
                  <a:srgbClr val="595959"/>
                </a:solidFill>
                <a:effectLst/>
                <a:latin typeface="Calibri"/>
                <a:ea typeface="Calibri"/>
                <a:cs typeface="Times New Roman"/>
              </a:rPr>
              <a:t>.PRÁCTICAS. SIMULACIÓN DE  CASOS</a:t>
            </a:r>
            <a:endParaRPr lang="es-ES" sz="1600" dirty="0">
              <a:effectLst/>
              <a:latin typeface="Calibri"/>
              <a:ea typeface="Calibri"/>
              <a:cs typeface="Times New Roman"/>
            </a:endParaRPr>
          </a:p>
        </p:txBody>
      </p:sp>
      <p:sp>
        <p:nvSpPr>
          <p:cNvPr id="5" name="4 Rectángulo"/>
          <p:cNvSpPr/>
          <p:nvPr/>
        </p:nvSpPr>
        <p:spPr>
          <a:xfrm>
            <a:off x="827088" y="188640"/>
            <a:ext cx="6625231" cy="584775"/>
          </a:xfrm>
          <a:prstGeom prst="rect">
            <a:avLst/>
          </a:prstGeom>
        </p:spPr>
        <p:txBody>
          <a:bodyPr wrap="square">
            <a:spAutoFit/>
          </a:bodyPr>
          <a:lstStyle/>
          <a:p>
            <a:pPr algn="ctr">
              <a:defRPr/>
            </a:pPr>
            <a:r>
              <a:rPr lang="es-ES_tradnl" sz="3200" b="1" dirty="0" smtClean="0">
                <a:solidFill>
                  <a:srgbClr val="CC0000"/>
                </a:solidFill>
              </a:rPr>
              <a:t>CONTENIDO Y DURACIÓN</a:t>
            </a:r>
          </a:p>
        </p:txBody>
      </p:sp>
    </p:spTree>
    <p:extLst>
      <p:ext uri="{BB962C8B-B14F-4D97-AF65-F5344CB8AC3E}">
        <p14:creationId xmlns:p14="http://schemas.microsoft.com/office/powerpoint/2010/main" val="639285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lantilla pptx_ FundONCE-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941"/>
            <a:ext cx="9144000" cy="704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7"/>
          <p:cNvSpPr txBox="1">
            <a:spLocks noChangeArrowheads="1"/>
          </p:cNvSpPr>
          <p:nvPr/>
        </p:nvSpPr>
        <p:spPr bwMode="auto">
          <a:xfrm>
            <a:off x="818300" y="773415"/>
            <a:ext cx="7354100" cy="561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lgn="ctr">
              <a:lnSpc>
                <a:spcPct val="115000"/>
              </a:lnSpc>
              <a:spcAft>
                <a:spcPts val="1000"/>
              </a:spcAft>
              <a:buFontTx/>
              <a:buNone/>
            </a:pPr>
            <a:endParaRPr lang="es-ES" sz="1400" dirty="0" smtClean="0">
              <a:solidFill>
                <a:srgbClr val="595959"/>
              </a:solidFill>
              <a:latin typeface="Calibri"/>
              <a:ea typeface="Calibri"/>
              <a:cs typeface="Times New Roman"/>
            </a:endParaRPr>
          </a:p>
          <a:p>
            <a:pPr marL="0" indent="0" algn="ctr">
              <a:lnSpc>
                <a:spcPct val="115000"/>
              </a:lnSpc>
              <a:spcAft>
                <a:spcPts val="1000"/>
              </a:spcAft>
              <a:buFontTx/>
              <a:buNone/>
            </a:pPr>
            <a:endParaRPr lang="es-ES" sz="1600" dirty="0" smtClean="0">
              <a:solidFill>
                <a:srgbClr val="595959"/>
              </a:solidFill>
              <a:latin typeface="Calibri"/>
              <a:ea typeface="Calibri"/>
              <a:cs typeface="Times New Roman"/>
            </a:endParaRPr>
          </a:p>
          <a:p>
            <a:pPr marL="0" indent="0" algn="ctr">
              <a:lnSpc>
                <a:spcPct val="115000"/>
              </a:lnSpc>
              <a:spcAft>
                <a:spcPts val="1000"/>
              </a:spcAft>
              <a:buFontTx/>
              <a:buNone/>
            </a:pPr>
            <a:r>
              <a:rPr lang="es-ES" sz="1600" dirty="0" smtClean="0">
                <a:solidFill>
                  <a:srgbClr val="595959"/>
                </a:solidFill>
                <a:latin typeface="Calibri"/>
                <a:ea typeface="Calibri"/>
                <a:cs typeface="Times New Roman"/>
              </a:rPr>
              <a:t>En una primera fase inicial el programa será ofrecido por Fundación ONCE a las Universidades que estén interesadas en su desarrollo.</a:t>
            </a:r>
          </a:p>
          <a:p>
            <a:pPr marL="0" indent="0" algn="ctr">
              <a:lnSpc>
                <a:spcPct val="115000"/>
              </a:lnSpc>
              <a:spcAft>
                <a:spcPts val="1000"/>
              </a:spcAft>
              <a:buFontTx/>
              <a:buNone/>
            </a:pPr>
            <a:r>
              <a:rPr lang="es-ES_tradnl" sz="1600" dirty="0" smtClean="0">
                <a:solidFill>
                  <a:srgbClr val="595959"/>
                </a:solidFill>
                <a:latin typeface="Calibri"/>
                <a:ea typeface="Calibri"/>
                <a:cs typeface="Times New Roman"/>
              </a:rPr>
              <a:t>Fundación ONCE financiará el desarrollo del programa con la cofinanciación del Fondo Social Europeo a través del Programa de Garantía Juvenil</a:t>
            </a:r>
          </a:p>
          <a:p>
            <a:pPr marL="0" indent="0" algn="ctr">
              <a:lnSpc>
                <a:spcPct val="115000"/>
              </a:lnSpc>
              <a:spcAft>
                <a:spcPts val="1000"/>
              </a:spcAft>
              <a:buFontTx/>
              <a:buNone/>
            </a:pPr>
            <a:r>
              <a:rPr lang="es-ES_tradnl" sz="1600" dirty="0" smtClean="0">
                <a:solidFill>
                  <a:srgbClr val="595959"/>
                </a:solidFill>
                <a:latin typeface="Calibri"/>
                <a:ea typeface="Calibri"/>
                <a:cs typeface="Times New Roman"/>
              </a:rPr>
              <a:t>Las sesiones serán impartido por el Instituto Ben Pensante</a:t>
            </a:r>
            <a:endParaRPr lang="es-ES_tradnl" sz="1600" dirty="0">
              <a:solidFill>
                <a:srgbClr val="595959"/>
              </a:solidFill>
              <a:latin typeface="Calibri"/>
              <a:ea typeface="Calibri"/>
              <a:cs typeface="Times New Roman"/>
            </a:endParaRPr>
          </a:p>
          <a:p>
            <a:pPr marL="0" indent="0" algn="ctr">
              <a:lnSpc>
                <a:spcPct val="115000"/>
              </a:lnSpc>
              <a:spcAft>
                <a:spcPts val="1000"/>
              </a:spcAft>
              <a:buFontTx/>
              <a:buNone/>
            </a:pPr>
            <a:r>
              <a:rPr lang="es-ES_tradnl" sz="1600" dirty="0" smtClean="0">
                <a:solidFill>
                  <a:srgbClr val="595959"/>
                </a:solidFill>
                <a:latin typeface="Calibri"/>
                <a:ea typeface="Calibri"/>
                <a:cs typeface="Times New Roman"/>
              </a:rPr>
              <a:t>Cada Universidad podrá ofrecer  en 2017 uno o dos cursos a sus egresados, que reúnan los requisitos establecidos.</a:t>
            </a:r>
          </a:p>
          <a:p>
            <a:pPr marL="0" indent="0" algn="ctr">
              <a:lnSpc>
                <a:spcPct val="115000"/>
              </a:lnSpc>
              <a:spcAft>
                <a:spcPts val="1000"/>
              </a:spcAft>
              <a:buFontTx/>
              <a:buNone/>
            </a:pPr>
            <a:r>
              <a:rPr lang="es-ES_tradnl" sz="1600" dirty="0" smtClean="0">
                <a:solidFill>
                  <a:srgbClr val="595959"/>
                </a:solidFill>
                <a:latin typeface="Calibri"/>
                <a:ea typeface="Calibri"/>
                <a:cs typeface="Times New Roman"/>
              </a:rPr>
              <a:t>Cada grupo deberá tener entre 10 y 20 alumnos/as</a:t>
            </a:r>
          </a:p>
          <a:p>
            <a:pPr marL="0" indent="0" algn="ctr">
              <a:lnSpc>
                <a:spcPct val="115000"/>
              </a:lnSpc>
              <a:spcAft>
                <a:spcPts val="1000"/>
              </a:spcAft>
              <a:buFontTx/>
              <a:buNone/>
            </a:pPr>
            <a:r>
              <a:rPr lang="es-ES_tradnl" sz="1600" dirty="0" smtClean="0">
                <a:solidFill>
                  <a:srgbClr val="595959"/>
                </a:solidFill>
                <a:latin typeface="Calibri"/>
                <a:ea typeface="Calibri"/>
                <a:cs typeface="Times New Roman"/>
              </a:rPr>
              <a:t>Las sesiones se celebrarán en las propias universidades, en las aulas  ó salas que se estimen oportunas por cada universidad.</a:t>
            </a:r>
          </a:p>
          <a:p>
            <a:pPr marL="0" indent="0" algn="ctr">
              <a:lnSpc>
                <a:spcPct val="115000"/>
              </a:lnSpc>
              <a:spcAft>
                <a:spcPts val="1000"/>
              </a:spcAft>
              <a:buFontTx/>
              <a:buNone/>
            </a:pPr>
            <a:endParaRPr lang="es-ES" sz="1600" dirty="0" smtClean="0">
              <a:solidFill>
                <a:srgbClr val="595959"/>
              </a:solidFill>
              <a:latin typeface="Calibri"/>
              <a:ea typeface="Calibri"/>
              <a:cs typeface="Times New Roman"/>
            </a:endParaRPr>
          </a:p>
          <a:p>
            <a:pPr marL="0" indent="0" algn="just">
              <a:lnSpc>
                <a:spcPct val="115000"/>
              </a:lnSpc>
              <a:spcAft>
                <a:spcPts val="1000"/>
              </a:spcAft>
              <a:buFontTx/>
              <a:buNone/>
            </a:pPr>
            <a:endParaRPr lang="es-ES_tradnl" sz="1600" dirty="0" smtClean="0">
              <a:solidFill>
                <a:srgbClr val="595959"/>
              </a:solidFill>
              <a:latin typeface="Calibri"/>
              <a:ea typeface="Calibri"/>
              <a:cs typeface="Times New Roman"/>
            </a:endParaRPr>
          </a:p>
        </p:txBody>
      </p:sp>
      <p:sp>
        <p:nvSpPr>
          <p:cNvPr id="5" name="4 Rectángulo"/>
          <p:cNvSpPr/>
          <p:nvPr/>
        </p:nvSpPr>
        <p:spPr>
          <a:xfrm>
            <a:off x="827088" y="188640"/>
            <a:ext cx="6625231" cy="1077218"/>
          </a:xfrm>
          <a:prstGeom prst="rect">
            <a:avLst/>
          </a:prstGeom>
        </p:spPr>
        <p:txBody>
          <a:bodyPr wrap="square">
            <a:spAutoFit/>
          </a:bodyPr>
          <a:lstStyle/>
          <a:p>
            <a:pPr algn="ctr">
              <a:defRPr/>
            </a:pPr>
            <a:r>
              <a:rPr lang="es-ES_tradnl" sz="3200" b="1" dirty="0" smtClean="0">
                <a:solidFill>
                  <a:srgbClr val="CC0000"/>
                </a:solidFill>
              </a:rPr>
              <a:t>PARTICIPACIÓN DE LAS UNIVERSIDADES</a:t>
            </a:r>
          </a:p>
        </p:txBody>
      </p:sp>
    </p:spTree>
    <p:extLst>
      <p:ext uri="{BB962C8B-B14F-4D97-AF65-F5344CB8AC3E}">
        <p14:creationId xmlns:p14="http://schemas.microsoft.com/office/powerpoint/2010/main" val="813596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lantilla pptx_ FundONCE-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941"/>
            <a:ext cx="9144000" cy="704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7"/>
          <p:cNvSpPr txBox="1">
            <a:spLocks noChangeArrowheads="1"/>
          </p:cNvSpPr>
          <p:nvPr/>
        </p:nvSpPr>
        <p:spPr bwMode="auto">
          <a:xfrm>
            <a:off x="818300" y="773415"/>
            <a:ext cx="7354100" cy="618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lgn="ctr">
              <a:lnSpc>
                <a:spcPct val="115000"/>
              </a:lnSpc>
              <a:spcAft>
                <a:spcPts val="1000"/>
              </a:spcAft>
              <a:buFontTx/>
              <a:buNone/>
            </a:pPr>
            <a:endParaRPr lang="es-ES" sz="1400" dirty="0" smtClean="0">
              <a:solidFill>
                <a:srgbClr val="595959"/>
              </a:solidFill>
              <a:latin typeface="Calibri"/>
              <a:ea typeface="Calibri"/>
              <a:cs typeface="Times New Roman"/>
            </a:endParaRPr>
          </a:p>
          <a:p>
            <a:pPr marL="0" indent="0" algn="ctr">
              <a:lnSpc>
                <a:spcPct val="115000"/>
              </a:lnSpc>
              <a:spcAft>
                <a:spcPts val="1000"/>
              </a:spcAft>
              <a:buFontTx/>
              <a:buNone/>
            </a:pPr>
            <a:endParaRPr lang="es-ES" sz="1800" dirty="0" smtClean="0">
              <a:solidFill>
                <a:srgbClr val="595959"/>
              </a:solidFill>
              <a:latin typeface="Calibri"/>
              <a:ea typeface="Calibri"/>
              <a:cs typeface="Times New Roman"/>
            </a:endParaRPr>
          </a:p>
          <a:p>
            <a:pPr marL="0" indent="0" algn="just">
              <a:lnSpc>
                <a:spcPct val="115000"/>
              </a:lnSpc>
              <a:spcAft>
                <a:spcPts val="1000"/>
              </a:spcAft>
              <a:buFontTx/>
              <a:buNone/>
            </a:pPr>
            <a:r>
              <a:rPr lang="es-ES_tradnl" sz="1800" dirty="0" smtClean="0">
                <a:solidFill>
                  <a:srgbClr val="595959"/>
                </a:solidFill>
                <a:latin typeface="Calibri"/>
                <a:ea typeface="Calibri"/>
                <a:cs typeface="Times New Roman"/>
              </a:rPr>
              <a:t>Una vez superado el programa,  las universidades en colaboración con Fundación ONCE, podrán ofrecer a los alumnos y alumnas que reúnan los requisitos, la posibilidad de desarrollar prácticas remuneradas en una empresa. </a:t>
            </a:r>
          </a:p>
          <a:p>
            <a:pPr marL="0" indent="0" algn="just">
              <a:lnSpc>
                <a:spcPct val="115000"/>
              </a:lnSpc>
              <a:spcAft>
                <a:spcPts val="1000"/>
              </a:spcAft>
              <a:buFontTx/>
              <a:buNone/>
            </a:pPr>
            <a:endParaRPr lang="es-ES_tradnl" sz="1800" dirty="0">
              <a:solidFill>
                <a:srgbClr val="595959"/>
              </a:solidFill>
              <a:latin typeface="Calibri"/>
              <a:ea typeface="Calibri"/>
              <a:cs typeface="Times New Roman"/>
            </a:endParaRPr>
          </a:p>
          <a:p>
            <a:pPr marL="0" indent="0" algn="just">
              <a:lnSpc>
                <a:spcPct val="115000"/>
              </a:lnSpc>
              <a:spcAft>
                <a:spcPts val="1000"/>
              </a:spcAft>
              <a:buFontTx/>
              <a:buNone/>
            </a:pPr>
            <a:r>
              <a:rPr lang="es-ES_tradnl" sz="1800" dirty="0" smtClean="0">
                <a:solidFill>
                  <a:srgbClr val="595959"/>
                </a:solidFill>
                <a:latin typeface="Calibri"/>
                <a:ea typeface="Calibri"/>
                <a:cs typeface="Times New Roman"/>
              </a:rPr>
              <a:t>Fundación ONCE con la cofinanciación del Fondo Social Europeo a través del Programa de Garantía Juvenil,  financiará las remuneración de las prácticas en las empresas. </a:t>
            </a:r>
            <a:endParaRPr lang="es-ES_tradnl" sz="1800" dirty="0">
              <a:solidFill>
                <a:srgbClr val="595959"/>
              </a:solidFill>
              <a:latin typeface="Calibri"/>
              <a:ea typeface="Calibri"/>
              <a:cs typeface="Times New Roman"/>
            </a:endParaRPr>
          </a:p>
          <a:p>
            <a:pPr marL="0" indent="0" algn="just">
              <a:lnSpc>
                <a:spcPct val="115000"/>
              </a:lnSpc>
              <a:spcAft>
                <a:spcPts val="1000"/>
              </a:spcAft>
              <a:buFontTx/>
              <a:buNone/>
            </a:pPr>
            <a:endParaRPr lang="es-ES_tradnl" sz="1800" dirty="0" smtClean="0">
              <a:solidFill>
                <a:srgbClr val="595959"/>
              </a:solidFill>
              <a:latin typeface="Calibri"/>
              <a:ea typeface="Calibri"/>
              <a:cs typeface="Times New Roman"/>
            </a:endParaRPr>
          </a:p>
          <a:p>
            <a:pPr marL="0" indent="0" algn="just">
              <a:lnSpc>
                <a:spcPct val="115000"/>
              </a:lnSpc>
              <a:spcAft>
                <a:spcPts val="1000"/>
              </a:spcAft>
              <a:buFontTx/>
              <a:buNone/>
            </a:pPr>
            <a:r>
              <a:rPr lang="es-ES_tradnl" sz="1800" dirty="0" smtClean="0">
                <a:solidFill>
                  <a:srgbClr val="595959"/>
                </a:solidFill>
                <a:latin typeface="Calibri"/>
                <a:ea typeface="Calibri"/>
                <a:cs typeface="Times New Roman"/>
              </a:rPr>
              <a:t>Lo requisitos para poder hacer estas prácticas, son no tener experiencia previa en empleos relacionados con su rama profesional.</a:t>
            </a:r>
          </a:p>
          <a:p>
            <a:pPr marL="0" indent="0" algn="ctr">
              <a:lnSpc>
                <a:spcPct val="115000"/>
              </a:lnSpc>
              <a:spcAft>
                <a:spcPts val="1000"/>
              </a:spcAft>
              <a:buFontTx/>
              <a:buNone/>
            </a:pPr>
            <a:endParaRPr lang="es-ES" sz="1600" dirty="0" smtClean="0">
              <a:solidFill>
                <a:srgbClr val="595959"/>
              </a:solidFill>
              <a:latin typeface="Calibri"/>
              <a:ea typeface="Calibri"/>
              <a:cs typeface="Times New Roman"/>
            </a:endParaRPr>
          </a:p>
          <a:p>
            <a:pPr marL="0" indent="0" algn="just">
              <a:lnSpc>
                <a:spcPct val="115000"/>
              </a:lnSpc>
              <a:spcAft>
                <a:spcPts val="1000"/>
              </a:spcAft>
              <a:buFontTx/>
              <a:buNone/>
            </a:pPr>
            <a:endParaRPr lang="es-ES_tradnl" sz="1600" dirty="0" smtClean="0">
              <a:solidFill>
                <a:srgbClr val="595959"/>
              </a:solidFill>
              <a:latin typeface="Calibri"/>
              <a:ea typeface="Calibri"/>
              <a:cs typeface="Times New Roman"/>
            </a:endParaRPr>
          </a:p>
        </p:txBody>
      </p:sp>
      <p:sp>
        <p:nvSpPr>
          <p:cNvPr id="5" name="4 Rectángulo"/>
          <p:cNvSpPr/>
          <p:nvPr/>
        </p:nvSpPr>
        <p:spPr>
          <a:xfrm>
            <a:off x="827088" y="188640"/>
            <a:ext cx="6625231" cy="584775"/>
          </a:xfrm>
          <a:prstGeom prst="rect">
            <a:avLst/>
          </a:prstGeom>
        </p:spPr>
        <p:txBody>
          <a:bodyPr wrap="square">
            <a:spAutoFit/>
          </a:bodyPr>
          <a:lstStyle/>
          <a:p>
            <a:pPr algn="ctr">
              <a:defRPr/>
            </a:pPr>
            <a:r>
              <a:rPr lang="es-ES_tradnl" sz="3200" b="1" dirty="0" smtClean="0">
                <a:solidFill>
                  <a:srgbClr val="CC0000"/>
                </a:solidFill>
              </a:rPr>
              <a:t>PRACTICAS REMUNERADAS</a:t>
            </a:r>
          </a:p>
        </p:txBody>
      </p:sp>
    </p:spTree>
    <p:extLst>
      <p:ext uri="{BB962C8B-B14F-4D97-AF65-F5344CB8AC3E}">
        <p14:creationId xmlns:p14="http://schemas.microsoft.com/office/powerpoint/2010/main" val="2985612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lantilla pptx_ FundONCE-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941"/>
            <a:ext cx="9144000" cy="704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7"/>
          <p:cNvSpPr txBox="1">
            <a:spLocks noChangeArrowheads="1"/>
          </p:cNvSpPr>
          <p:nvPr/>
        </p:nvSpPr>
        <p:spPr bwMode="auto">
          <a:xfrm>
            <a:off x="818300" y="773415"/>
            <a:ext cx="7354100" cy="651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115000"/>
              </a:lnSpc>
              <a:spcAft>
                <a:spcPts val="1000"/>
              </a:spcAft>
              <a:buFont typeface="Wingdings" panose="05000000000000000000" pitchFamily="2" charset="2"/>
              <a:buChar char="§"/>
            </a:pPr>
            <a:r>
              <a:rPr lang="es-ES_tradnl" sz="1200" dirty="0" smtClean="0">
                <a:solidFill>
                  <a:srgbClr val="595959"/>
                </a:solidFill>
                <a:latin typeface="Calibri"/>
                <a:ea typeface="Calibri"/>
                <a:cs typeface="Times New Roman"/>
              </a:rPr>
              <a:t>UNIVERSIDAD AUTÓNOMA DE MADRID</a:t>
            </a:r>
          </a:p>
          <a:p>
            <a:pPr>
              <a:lnSpc>
                <a:spcPct val="115000"/>
              </a:lnSpc>
              <a:spcAft>
                <a:spcPts val="1000"/>
              </a:spcAft>
              <a:buFont typeface="Wingdings" panose="05000000000000000000" pitchFamily="2" charset="2"/>
              <a:buChar char="§"/>
            </a:pPr>
            <a:r>
              <a:rPr lang="es-ES_tradnl" sz="1200" dirty="0" smtClean="0">
                <a:solidFill>
                  <a:srgbClr val="595959"/>
                </a:solidFill>
                <a:latin typeface="Calibri"/>
                <a:ea typeface="Calibri"/>
                <a:cs typeface="Times New Roman"/>
              </a:rPr>
              <a:t>UNIVERSIDAD COMPLUTENSE DE MADRID</a:t>
            </a:r>
          </a:p>
          <a:p>
            <a:pPr>
              <a:lnSpc>
                <a:spcPct val="115000"/>
              </a:lnSpc>
              <a:spcAft>
                <a:spcPts val="1000"/>
              </a:spcAft>
              <a:buFont typeface="Wingdings" panose="05000000000000000000" pitchFamily="2" charset="2"/>
              <a:buChar char="§"/>
            </a:pPr>
            <a:r>
              <a:rPr lang="es-ES_tradnl" sz="1200" dirty="0" smtClean="0">
                <a:solidFill>
                  <a:srgbClr val="595959"/>
                </a:solidFill>
                <a:latin typeface="Calibri"/>
                <a:ea typeface="Calibri"/>
                <a:cs typeface="Times New Roman"/>
              </a:rPr>
              <a:t>UNIVERSIDAD CARLOS III</a:t>
            </a:r>
          </a:p>
          <a:p>
            <a:pPr>
              <a:lnSpc>
                <a:spcPct val="115000"/>
              </a:lnSpc>
              <a:spcAft>
                <a:spcPts val="1000"/>
              </a:spcAft>
              <a:buFont typeface="Wingdings" panose="05000000000000000000" pitchFamily="2" charset="2"/>
              <a:buChar char="§"/>
            </a:pPr>
            <a:r>
              <a:rPr lang="es-ES_tradnl" sz="1200" dirty="0" smtClean="0">
                <a:solidFill>
                  <a:srgbClr val="595959"/>
                </a:solidFill>
                <a:latin typeface="Calibri"/>
                <a:ea typeface="Calibri"/>
                <a:cs typeface="Times New Roman"/>
              </a:rPr>
              <a:t>UNIVERSIDAD DE VALENCIA</a:t>
            </a:r>
          </a:p>
          <a:p>
            <a:pPr>
              <a:lnSpc>
                <a:spcPct val="115000"/>
              </a:lnSpc>
              <a:spcAft>
                <a:spcPts val="1000"/>
              </a:spcAft>
              <a:buFont typeface="Wingdings" panose="05000000000000000000" pitchFamily="2" charset="2"/>
              <a:buChar char="§"/>
            </a:pPr>
            <a:r>
              <a:rPr lang="es-ES_tradnl" sz="1200" dirty="0" smtClean="0">
                <a:solidFill>
                  <a:srgbClr val="595959"/>
                </a:solidFill>
                <a:latin typeface="Calibri"/>
                <a:ea typeface="Calibri"/>
                <a:cs typeface="Times New Roman"/>
              </a:rPr>
              <a:t>UNIVERSIDAD JAUME I DE CASTELLÓN</a:t>
            </a:r>
          </a:p>
          <a:p>
            <a:pPr>
              <a:lnSpc>
                <a:spcPct val="115000"/>
              </a:lnSpc>
              <a:spcAft>
                <a:spcPts val="1000"/>
              </a:spcAft>
              <a:buFont typeface="Wingdings" panose="05000000000000000000" pitchFamily="2" charset="2"/>
              <a:buChar char="§"/>
            </a:pPr>
            <a:r>
              <a:rPr lang="es-ES_tradnl" sz="1200" dirty="0" smtClean="0">
                <a:solidFill>
                  <a:srgbClr val="595959"/>
                </a:solidFill>
                <a:latin typeface="Calibri"/>
                <a:ea typeface="Calibri"/>
                <a:cs typeface="Times New Roman"/>
              </a:rPr>
              <a:t>UNIVERSIDAD DE MÁLAGA</a:t>
            </a:r>
          </a:p>
          <a:p>
            <a:pPr>
              <a:lnSpc>
                <a:spcPct val="115000"/>
              </a:lnSpc>
              <a:spcAft>
                <a:spcPts val="1000"/>
              </a:spcAft>
              <a:buFont typeface="Wingdings" panose="05000000000000000000" pitchFamily="2" charset="2"/>
              <a:buChar char="§"/>
            </a:pPr>
            <a:r>
              <a:rPr lang="es-ES_tradnl" sz="1200" dirty="0" smtClean="0">
                <a:solidFill>
                  <a:srgbClr val="595959"/>
                </a:solidFill>
                <a:latin typeface="Calibri"/>
                <a:ea typeface="Calibri"/>
                <a:cs typeface="Times New Roman"/>
              </a:rPr>
              <a:t>UNIVERSIDAD DE GRANADA</a:t>
            </a:r>
          </a:p>
          <a:p>
            <a:pPr>
              <a:lnSpc>
                <a:spcPct val="115000"/>
              </a:lnSpc>
              <a:spcAft>
                <a:spcPts val="1000"/>
              </a:spcAft>
              <a:buFont typeface="Wingdings" panose="05000000000000000000" pitchFamily="2" charset="2"/>
              <a:buChar char="§"/>
            </a:pPr>
            <a:r>
              <a:rPr lang="es-ES_tradnl" sz="1200" dirty="0" smtClean="0">
                <a:solidFill>
                  <a:srgbClr val="595959"/>
                </a:solidFill>
                <a:latin typeface="Calibri"/>
                <a:ea typeface="Calibri"/>
                <a:cs typeface="Times New Roman"/>
              </a:rPr>
              <a:t>UNIVERSIDAD DE SEVILLA</a:t>
            </a:r>
          </a:p>
          <a:p>
            <a:pPr>
              <a:lnSpc>
                <a:spcPct val="115000"/>
              </a:lnSpc>
              <a:spcAft>
                <a:spcPts val="1000"/>
              </a:spcAft>
              <a:buFont typeface="Wingdings" panose="05000000000000000000" pitchFamily="2" charset="2"/>
              <a:buChar char="§"/>
            </a:pPr>
            <a:r>
              <a:rPr lang="es-ES_tradnl" sz="1200" dirty="0" smtClean="0">
                <a:solidFill>
                  <a:srgbClr val="595959"/>
                </a:solidFill>
                <a:latin typeface="Calibri"/>
                <a:ea typeface="Calibri"/>
                <a:cs typeface="Times New Roman"/>
              </a:rPr>
              <a:t>UNIVERSIDAD DE MURCIA</a:t>
            </a:r>
          </a:p>
          <a:p>
            <a:pPr>
              <a:lnSpc>
                <a:spcPct val="115000"/>
              </a:lnSpc>
              <a:spcAft>
                <a:spcPts val="1000"/>
              </a:spcAft>
              <a:buFont typeface="Wingdings" panose="05000000000000000000" pitchFamily="2" charset="2"/>
              <a:buChar char="§"/>
            </a:pPr>
            <a:r>
              <a:rPr lang="es-ES_tradnl" sz="1200" dirty="0" smtClean="0">
                <a:solidFill>
                  <a:srgbClr val="595959"/>
                </a:solidFill>
                <a:latin typeface="Calibri"/>
                <a:ea typeface="Calibri"/>
                <a:cs typeface="Times New Roman"/>
              </a:rPr>
              <a:t>UNIVERSIDAD DE EXTREMADURA</a:t>
            </a:r>
          </a:p>
          <a:p>
            <a:pPr>
              <a:lnSpc>
                <a:spcPct val="115000"/>
              </a:lnSpc>
              <a:spcAft>
                <a:spcPts val="1000"/>
              </a:spcAft>
              <a:buFont typeface="Wingdings" panose="05000000000000000000" pitchFamily="2" charset="2"/>
              <a:buChar char="§"/>
            </a:pPr>
            <a:r>
              <a:rPr lang="es-ES_tradnl" sz="1200" dirty="0" smtClean="0">
                <a:solidFill>
                  <a:srgbClr val="595959"/>
                </a:solidFill>
                <a:latin typeface="Calibri"/>
                <a:ea typeface="Calibri"/>
                <a:cs typeface="Times New Roman"/>
              </a:rPr>
              <a:t>UNIVERSIDAD DE OVIEDO</a:t>
            </a:r>
          </a:p>
          <a:p>
            <a:pPr>
              <a:lnSpc>
                <a:spcPct val="115000"/>
              </a:lnSpc>
              <a:spcAft>
                <a:spcPts val="1000"/>
              </a:spcAft>
              <a:buFont typeface="Wingdings" panose="05000000000000000000" pitchFamily="2" charset="2"/>
              <a:buChar char="§"/>
            </a:pPr>
            <a:r>
              <a:rPr lang="es-ES_tradnl" sz="1200" dirty="0" smtClean="0">
                <a:solidFill>
                  <a:srgbClr val="595959"/>
                </a:solidFill>
                <a:latin typeface="Calibri"/>
                <a:ea typeface="Calibri"/>
                <a:cs typeface="Times New Roman"/>
              </a:rPr>
              <a:t>UNIVERSIDAD DE BARCELONA</a:t>
            </a:r>
          </a:p>
          <a:p>
            <a:pPr>
              <a:lnSpc>
                <a:spcPct val="115000"/>
              </a:lnSpc>
              <a:spcAft>
                <a:spcPts val="1000"/>
              </a:spcAft>
              <a:buFont typeface="Wingdings" panose="05000000000000000000" pitchFamily="2" charset="2"/>
              <a:buChar char="§"/>
            </a:pPr>
            <a:r>
              <a:rPr lang="es-ES_tradnl" sz="1200" dirty="0" smtClean="0">
                <a:solidFill>
                  <a:srgbClr val="595959"/>
                </a:solidFill>
                <a:latin typeface="Calibri"/>
                <a:ea typeface="Calibri"/>
                <a:cs typeface="Times New Roman"/>
              </a:rPr>
              <a:t>UNIVERSIDAD ZARAGOZA</a:t>
            </a:r>
          </a:p>
          <a:p>
            <a:pPr>
              <a:lnSpc>
                <a:spcPct val="115000"/>
              </a:lnSpc>
              <a:spcAft>
                <a:spcPts val="1000"/>
              </a:spcAft>
              <a:buFont typeface="Wingdings" panose="05000000000000000000" pitchFamily="2" charset="2"/>
              <a:buChar char="§"/>
            </a:pPr>
            <a:r>
              <a:rPr lang="es-ES_tradnl" sz="1200" dirty="0" smtClean="0">
                <a:solidFill>
                  <a:srgbClr val="595959"/>
                </a:solidFill>
                <a:latin typeface="Calibri"/>
                <a:ea typeface="Calibri"/>
                <a:cs typeface="Times New Roman"/>
              </a:rPr>
              <a:t>UNIVERSIDAD POLITÉCNICA DE VALENCIA</a:t>
            </a:r>
          </a:p>
          <a:p>
            <a:pPr>
              <a:lnSpc>
                <a:spcPct val="115000"/>
              </a:lnSpc>
              <a:spcAft>
                <a:spcPts val="1000"/>
              </a:spcAft>
              <a:buFont typeface="Wingdings" panose="05000000000000000000" pitchFamily="2" charset="2"/>
              <a:buChar char="§"/>
            </a:pPr>
            <a:r>
              <a:rPr lang="es-ES_tradnl" sz="1200" dirty="0" smtClean="0">
                <a:solidFill>
                  <a:srgbClr val="595959"/>
                </a:solidFill>
                <a:latin typeface="Calibri"/>
                <a:ea typeface="Calibri"/>
                <a:cs typeface="Times New Roman"/>
              </a:rPr>
              <a:t>UNIVERSIDAD PABLO </a:t>
            </a:r>
            <a:r>
              <a:rPr lang="es-ES_tradnl" sz="1200" dirty="0" err="1" smtClean="0">
                <a:solidFill>
                  <a:srgbClr val="595959"/>
                </a:solidFill>
                <a:latin typeface="Calibri"/>
                <a:ea typeface="Calibri"/>
                <a:cs typeface="Times New Roman"/>
              </a:rPr>
              <a:t>OLAVIDE</a:t>
            </a:r>
            <a:endParaRPr lang="es-ES_tradnl" sz="1200" dirty="0" smtClean="0">
              <a:solidFill>
                <a:srgbClr val="595959"/>
              </a:solidFill>
              <a:latin typeface="Calibri"/>
              <a:ea typeface="Calibri"/>
              <a:cs typeface="Times New Roman"/>
            </a:endParaRPr>
          </a:p>
          <a:p>
            <a:pPr marL="0" indent="0">
              <a:lnSpc>
                <a:spcPct val="115000"/>
              </a:lnSpc>
              <a:spcAft>
                <a:spcPts val="1000"/>
              </a:spcAft>
              <a:buFontTx/>
              <a:buNone/>
            </a:pPr>
            <a:endParaRPr lang="es-ES" sz="1600" dirty="0" smtClean="0">
              <a:solidFill>
                <a:srgbClr val="595959"/>
              </a:solidFill>
              <a:latin typeface="Calibri"/>
              <a:ea typeface="Calibri"/>
              <a:cs typeface="Times New Roman"/>
            </a:endParaRPr>
          </a:p>
          <a:p>
            <a:pPr marL="0" indent="0" algn="just">
              <a:lnSpc>
                <a:spcPct val="115000"/>
              </a:lnSpc>
              <a:spcAft>
                <a:spcPts val="1000"/>
              </a:spcAft>
              <a:buFontTx/>
              <a:buNone/>
            </a:pPr>
            <a:endParaRPr lang="es-ES_tradnl" sz="1600" dirty="0" smtClean="0">
              <a:solidFill>
                <a:srgbClr val="595959"/>
              </a:solidFill>
              <a:latin typeface="Calibri"/>
              <a:ea typeface="Calibri"/>
              <a:cs typeface="Times New Roman"/>
            </a:endParaRPr>
          </a:p>
        </p:txBody>
      </p:sp>
      <p:sp>
        <p:nvSpPr>
          <p:cNvPr id="5" name="4 Rectángulo"/>
          <p:cNvSpPr/>
          <p:nvPr/>
        </p:nvSpPr>
        <p:spPr>
          <a:xfrm>
            <a:off x="827088" y="188640"/>
            <a:ext cx="6625231" cy="584775"/>
          </a:xfrm>
          <a:prstGeom prst="rect">
            <a:avLst/>
          </a:prstGeom>
        </p:spPr>
        <p:txBody>
          <a:bodyPr wrap="square">
            <a:spAutoFit/>
          </a:bodyPr>
          <a:lstStyle/>
          <a:p>
            <a:pPr algn="ctr">
              <a:defRPr/>
            </a:pPr>
            <a:r>
              <a:rPr lang="es-ES_tradnl" sz="3200" b="1" dirty="0" smtClean="0">
                <a:solidFill>
                  <a:srgbClr val="CC0000"/>
                </a:solidFill>
              </a:rPr>
              <a:t>UNIVERSIDADES PARTICIPANTES</a:t>
            </a:r>
          </a:p>
        </p:txBody>
      </p:sp>
    </p:spTree>
    <p:extLst>
      <p:ext uri="{BB962C8B-B14F-4D97-AF65-F5344CB8AC3E}">
        <p14:creationId xmlns:p14="http://schemas.microsoft.com/office/powerpoint/2010/main" val="2954289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1044</Words>
  <Application>Microsoft Office PowerPoint</Application>
  <PresentationFormat>Presentación en pantalla (4:3)</PresentationFormat>
  <Paragraphs>77</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Calibri</vt:lpstr>
      <vt:lpstr>Symbol</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 Miguel Vijandi, Beatriz</dc:creator>
  <cp:lastModifiedBy>Agullo Sansano, Marina</cp:lastModifiedBy>
  <cp:revision>39</cp:revision>
  <cp:lastPrinted>2017-03-06T16:29:44Z</cp:lastPrinted>
  <dcterms:created xsi:type="dcterms:W3CDTF">2015-06-11T08:02:21Z</dcterms:created>
  <dcterms:modified xsi:type="dcterms:W3CDTF">2017-06-02T07:46:03Z</dcterms:modified>
</cp:coreProperties>
</file>